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69" r:id="rId5"/>
    <p:sldId id="271" r:id="rId6"/>
    <p:sldId id="268" r:id="rId7"/>
    <p:sldId id="264" r:id="rId8"/>
    <p:sldId id="267" r:id="rId9"/>
    <p:sldId id="266" r:id="rId10"/>
    <p:sldId id="265" r:id="rId11"/>
    <p:sldId id="259" r:id="rId12"/>
    <p:sldId id="262" r:id="rId13"/>
    <p:sldId id="260" r:id="rId14"/>
    <p:sldId id="261" r:id="rId15"/>
    <p:sldId id="258" r:id="rId16"/>
    <p:sldId id="278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591B1-3CD8-494D-BAA4-2667FCAA0CA4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2C4376-ACC4-44CE-88AB-B1072BB0B56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если число грузов нечётное</a:t>
          </a:r>
          <a:endParaRPr lang="ru-RU" sz="2800" b="1" dirty="0">
            <a:solidFill>
              <a:schemeClr val="tx1"/>
            </a:solidFill>
          </a:endParaRPr>
        </a:p>
      </dgm:t>
    </dgm:pt>
    <dgm:pt modelId="{05FA4FE9-C54E-4628-A1B1-CCAAA19DA0D4}" type="parTrans" cxnId="{84711E9D-EEC7-4A8D-A124-D2154742C41D}">
      <dgm:prSet/>
      <dgm:spPr/>
      <dgm:t>
        <a:bodyPr/>
        <a:lstStyle/>
        <a:p>
          <a:endParaRPr lang="ru-RU"/>
        </a:p>
      </dgm:t>
    </dgm:pt>
    <dgm:pt modelId="{8DE29620-E545-4C6C-AC4E-D641AB3A334E}" type="sibTrans" cxnId="{84711E9D-EEC7-4A8D-A124-D2154742C41D}">
      <dgm:prSet/>
      <dgm:spPr/>
      <dgm:t>
        <a:bodyPr/>
        <a:lstStyle/>
        <a:p>
          <a:endParaRPr lang="ru-RU"/>
        </a:p>
      </dgm:t>
    </dgm:pt>
    <dgm:pt modelId="{FA6F84E2-A333-427F-A211-B79814BE18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1"/>
              </a:solidFill>
            </a:rPr>
            <a:t>если симметрично повешенному грузу нет крючка</a:t>
          </a:r>
          <a:endParaRPr lang="ru-RU" sz="2800" b="1" dirty="0">
            <a:solidFill>
              <a:schemeClr val="tx1"/>
            </a:solidFill>
          </a:endParaRPr>
        </a:p>
      </dgm:t>
    </dgm:pt>
    <dgm:pt modelId="{1233FE22-5D2B-464A-87C1-FAE570EE8F58}" type="parTrans" cxnId="{81278637-EB35-4704-80EE-1A8C3C1A5A6B}">
      <dgm:prSet/>
      <dgm:spPr/>
      <dgm:t>
        <a:bodyPr/>
        <a:lstStyle/>
        <a:p>
          <a:endParaRPr lang="ru-RU"/>
        </a:p>
      </dgm:t>
    </dgm:pt>
    <dgm:pt modelId="{B2E5C6E5-2D43-4D15-AD3A-10D2984206FB}" type="sibTrans" cxnId="{81278637-EB35-4704-80EE-1A8C3C1A5A6B}">
      <dgm:prSet/>
      <dgm:spPr/>
      <dgm:t>
        <a:bodyPr/>
        <a:lstStyle/>
        <a:p>
          <a:endParaRPr lang="ru-RU"/>
        </a:p>
      </dgm:t>
    </dgm:pt>
    <dgm:pt modelId="{864A2F22-9E8D-4ECB-90EB-AFBAD8FEFF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1"/>
              </a:solidFill>
            </a:rPr>
            <a:t>если убрали грузик с одной стороны, а с другой стороны симметрично не висит ничего</a:t>
          </a:r>
        </a:p>
        <a:p>
          <a:endParaRPr lang="ru-RU" sz="2300" dirty="0"/>
        </a:p>
      </dgm:t>
    </dgm:pt>
    <dgm:pt modelId="{9A2BC725-9F7D-49CA-9A07-48D78D976F06}" type="parTrans" cxnId="{67D4A1A2-7566-420E-9144-9F9E96E5C6A1}">
      <dgm:prSet/>
      <dgm:spPr/>
      <dgm:t>
        <a:bodyPr/>
        <a:lstStyle/>
        <a:p>
          <a:endParaRPr lang="ru-RU"/>
        </a:p>
      </dgm:t>
    </dgm:pt>
    <dgm:pt modelId="{3D67141E-E014-441C-9729-2668731CDCC9}" type="sibTrans" cxnId="{67D4A1A2-7566-420E-9144-9F9E96E5C6A1}">
      <dgm:prSet/>
      <dgm:spPr/>
      <dgm:t>
        <a:bodyPr/>
        <a:lstStyle/>
        <a:p>
          <a:endParaRPr lang="ru-RU"/>
        </a:p>
      </dgm:t>
    </dgm:pt>
    <dgm:pt modelId="{B7013B37-482C-4217-B615-4BD63D657045}" type="pres">
      <dgm:prSet presAssocID="{628591B1-3CD8-494D-BAA4-2667FCAA0C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104CA-2AEE-4E64-B3F4-958713D9F7EB}" type="pres">
      <dgm:prSet presAssocID="{D82C4376-ACC4-44CE-88AB-B1072BB0B5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9B04-B3A8-41B8-BBAC-EE72ED9ABC68}" type="pres">
      <dgm:prSet presAssocID="{8DE29620-E545-4C6C-AC4E-D641AB3A334E}" presName="spacer" presStyleCnt="0"/>
      <dgm:spPr/>
    </dgm:pt>
    <dgm:pt modelId="{12BDC8F0-F5F0-4ADC-AC6C-D8E5A5FBE60F}" type="pres">
      <dgm:prSet presAssocID="{FA6F84E2-A333-427F-A211-B79814BE18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3899C-698D-4149-AF42-0B1FA2E43E43}" type="pres">
      <dgm:prSet presAssocID="{B2E5C6E5-2D43-4D15-AD3A-10D2984206FB}" presName="spacer" presStyleCnt="0"/>
      <dgm:spPr/>
    </dgm:pt>
    <dgm:pt modelId="{9143EF4B-22DF-4B2F-849C-FB9D9D12CB8D}" type="pres">
      <dgm:prSet presAssocID="{864A2F22-9E8D-4ECB-90EB-AFBAD8FEFF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78637-EB35-4704-80EE-1A8C3C1A5A6B}" srcId="{628591B1-3CD8-494D-BAA4-2667FCAA0CA4}" destId="{FA6F84E2-A333-427F-A211-B79814BE188B}" srcOrd="1" destOrd="0" parTransId="{1233FE22-5D2B-464A-87C1-FAE570EE8F58}" sibTransId="{B2E5C6E5-2D43-4D15-AD3A-10D2984206FB}"/>
    <dgm:cxn modelId="{8AE8C4A1-1A80-45DA-B6D2-5F3126B182F4}" type="presOf" srcId="{FA6F84E2-A333-427F-A211-B79814BE188B}" destId="{12BDC8F0-F5F0-4ADC-AC6C-D8E5A5FBE60F}" srcOrd="0" destOrd="0" presId="urn:microsoft.com/office/officeart/2005/8/layout/vList2"/>
    <dgm:cxn modelId="{BA61501D-80E0-4237-B7EF-55F00C34E91A}" type="presOf" srcId="{D82C4376-ACC4-44CE-88AB-B1072BB0B56F}" destId="{6F1104CA-2AEE-4E64-B3F4-958713D9F7EB}" srcOrd="0" destOrd="0" presId="urn:microsoft.com/office/officeart/2005/8/layout/vList2"/>
    <dgm:cxn modelId="{86F908DC-2169-4780-9046-F0D13D6FB4AC}" type="presOf" srcId="{628591B1-3CD8-494D-BAA4-2667FCAA0CA4}" destId="{B7013B37-482C-4217-B615-4BD63D657045}" srcOrd="0" destOrd="0" presId="urn:microsoft.com/office/officeart/2005/8/layout/vList2"/>
    <dgm:cxn modelId="{67D4A1A2-7566-420E-9144-9F9E96E5C6A1}" srcId="{628591B1-3CD8-494D-BAA4-2667FCAA0CA4}" destId="{864A2F22-9E8D-4ECB-90EB-AFBAD8FEFFF5}" srcOrd="2" destOrd="0" parTransId="{9A2BC725-9F7D-49CA-9A07-48D78D976F06}" sibTransId="{3D67141E-E014-441C-9729-2668731CDCC9}"/>
    <dgm:cxn modelId="{1175F8D9-0785-492B-89BF-D171D183121C}" type="presOf" srcId="{864A2F22-9E8D-4ECB-90EB-AFBAD8FEFFF5}" destId="{9143EF4B-22DF-4B2F-849C-FB9D9D12CB8D}" srcOrd="0" destOrd="0" presId="urn:microsoft.com/office/officeart/2005/8/layout/vList2"/>
    <dgm:cxn modelId="{84711E9D-EEC7-4A8D-A124-D2154742C41D}" srcId="{628591B1-3CD8-494D-BAA4-2667FCAA0CA4}" destId="{D82C4376-ACC4-44CE-88AB-B1072BB0B56F}" srcOrd="0" destOrd="0" parTransId="{05FA4FE9-C54E-4628-A1B1-CCAAA19DA0D4}" sibTransId="{8DE29620-E545-4C6C-AC4E-D641AB3A334E}"/>
    <dgm:cxn modelId="{4C26ACDB-5C92-4FBB-A249-24E563B5DFEC}" type="presParOf" srcId="{B7013B37-482C-4217-B615-4BD63D657045}" destId="{6F1104CA-2AEE-4E64-B3F4-958713D9F7EB}" srcOrd="0" destOrd="0" presId="urn:microsoft.com/office/officeart/2005/8/layout/vList2"/>
    <dgm:cxn modelId="{144A3026-6DBA-4D16-B992-F3C09529DB46}" type="presParOf" srcId="{B7013B37-482C-4217-B615-4BD63D657045}" destId="{346F9B04-B3A8-41B8-BBAC-EE72ED9ABC68}" srcOrd="1" destOrd="0" presId="urn:microsoft.com/office/officeart/2005/8/layout/vList2"/>
    <dgm:cxn modelId="{260684A9-6C56-4BC4-940D-61D8E2642BF9}" type="presParOf" srcId="{B7013B37-482C-4217-B615-4BD63D657045}" destId="{12BDC8F0-F5F0-4ADC-AC6C-D8E5A5FBE60F}" srcOrd="2" destOrd="0" presId="urn:microsoft.com/office/officeart/2005/8/layout/vList2"/>
    <dgm:cxn modelId="{C66C99C8-2938-4AC7-8058-B6E444865AE2}" type="presParOf" srcId="{B7013B37-482C-4217-B615-4BD63D657045}" destId="{0CF3899C-698D-4149-AF42-0B1FA2E43E43}" srcOrd="3" destOrd="0" presId="urn:microsoft.com/office/officeart/2005/8/layout/vList2"/>
    <dgm:cxn modelId="{1F803E4B-EABC-4096-A53F-651321BD2E1C}" type="presParOf" srcId="{B7013B37-482C-4217-B615-4BD63D657045}" destId="{9143EF4B-22DF-4B2F-849C-FB9D9D12CB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0D291-D654-4C8D-A86D-45F12AF7134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17BC7-2F57-4BDD-832E-B2B966BC5BF9}">
      <dgm:prSet phldrT="[Текст]" custT="1"/>
      <dgm:spPr/>
      <dgm:t>
        <a:bodyPr/>
        <a:lstStyle/>
        <a:p>
          <a:r>
            <a:rPr lang="ru-RU" sz="2400" b="1" dirty="0" smtClean="0"/>
            <a:t>способность действовать «понятийно» при разборе трудных ситуаций</a:t>
          </a:r>
          <a:endParaRPr lang="ru-RU" sz="2400" b="1" dirty="0"/>
        </a:p>
      </dgm:t>
    </dgm:pt>
    <dgm:pt modelId="{A1E81467-AA2C-4D13-947A-9CDC4804053A}" type="parTrans" cxnId="{A292D6CD-2A77-4F18-8819-22B2E77F4676}">
      <dgm:prSet/>
      <dgm:spPr/>
      <dgm:t>
        <a:bodyPr/>
        <a:lstStyle/>
        <a:p>
          <a:endParaRPr lang="ru-RU"/>
        </a:p>
      </dgm:t>
    </dgm:pt>
    <dgm:pt modelId="{4646E0C4-DD65-421C-9DB6-EE7459F0C0E1}" type="sibTrans" cxnId="{A292D6CD-2A77-4F18-8819-22B2E77F4676}">
      <dgm:prSet/>
      <dgm:spPr/>
      <dgm:t>
        <a:bodyPr/>
        <a:lstStyle/>
        <a:p>
          <a:endParaRPr lang="ru-RU"/>
        </a:p>
      </dgm:t>
    </dgm:pt>
    <dgm:pt modelId="{781AA8D7-A3F7-4AFB-9FD4-3EFBD82DEF6F}">
      <dgm:prSet phldrT="[Текст]" custT="1"/>
      <dgm:spPr/>
      <dgm:t>
        <a:bodyPr/>
        <a:lstStyle/>
        <a:p>
          <a:r>
            <a:rPr lang="ru-RU" sz="2400" b="1" dirty="0" smtClean="0"/>
            <a:t>обсуждение придуманных задач и способов их решения</a:t>
          </a:r>
          <a:endParaRPr lang="ru-RU" sz="2400" b="1" dirty="0"/>
        </a:p>
      </dgm:t>
    </dgm:pt>
    <dgm:pt modelId="{CB02078A-EB22-4FDC-895D-C1F6E4A544E5}" type="parTrans" cxnId="{D11E551C-3ABA-4A5F-A6E2-AC2CB1D30B46}">
      <dgm:prSet/>
      <dgm:spPr/>
      <dgm:t>
        <a:bodyPr/>
        <a:lstStyle/>
        <a:p>
          <a:endParaRPr lang="ru-RU"/>
        </a:p>
      </dgm:t>
    </dgm:pt>
    <dgm:pt modelId="{DC519A13-529A-485B-B874-32CFC3C039F9}" type="sibTrans" cxnId="{D11E551C-3ABA-4A5F-A6E2-AC2CB1D30B46}">
      <dgm:prSet/>
      <dgm:spPr/>
      <dgm:t>
        <a:bodyPr/>
        <a:lstStyle/>
        <a:p>
          <a:endParaRPr lang="ru-RU"/>
        </a:p>
      </dgm:t>
    </dgm:pt>
    <dgm:pt modelId="{B8BE50B5-572C-4F1E-B482-8EB80BB15F17}">
      <dgm:prSet phldrT="[Текст]" custT="1"/>
      <dgm:spPr/>
      <dgm:t>
        <a:bodyPr/>
        <a:lstStyle/>
        <a:p>
          <a:r>
            <a:rPr lang="ru-RU" sz="2400" b="1" dirty="0" smtClean="0"/>
            <a:t>возможность дальнейшего продвижения в естественнонаучном содержании </a:t>
          </a:r>
          <a:r>
            <a:rPr lang="ru-RU" sz="2400" b="1" i="1" dirty="0" smtClean="0"/>
            <a:t>(</a:t>
          </a:r>
          <a:r>
            <a:rPr lang="ru-RU" sz="2400" b="1" i="1" dirty="0" err="1" smtClean="0"/>
            <a:t>общепредметный</a:t>
          </a:r>
          <a:r>
            <a:rPr lang="ru-RU" sz="2400" b="1" i="1" dirty="0" smtClean="0"/>
            <a:t> результат)</a:t>
          </a:r>
          <a:endParaRPr lang="ru-RU" sz="2400" b="1" i="1" dirty="0"/>
        </a:p>
      </dgm:t>
    </dgm:pt>
    <dgm:pt modelId="{4FE3B835-FC91-466B-BA67-75A762B1BCAE}" type="parTrans" cxnId="{A9CF97B6-F194-494D-9763-897A172694CB}">
      <dgm:prSet/>
      <dgm:spPr/>
      <dgm:t>
        <a:bodyPr/>
        <a:lstStyle/>
        <a:p>
          <a:endParaRPr lang="ru-RU"/>
        </a:p>
      </dgm:t>
    </dgm:pt>
    <dgm:pt modelId="{CBDB29A3-C5A8-4FCB-9AFE-907982C7BC94}" type="sibTrans" cxnId="{A9CF97B6-F194-494D-9763-897A172694CB}">
      <dgm:prSet/>
      <dgm:spPr/>
      <dgm:t>
        <a:bodyPr/>
        <a:lstStyle/>
        <a:p>
          <a:endParaRPr lang="ru-RU"/>
        </a:p>
      </dgm:t>
    </dgm:pt>
    <dgm:pt modelId="{C8756FAB-DF99-4F93-9E45-5CDDBD5EF6D8}" type="pres">
      <dgm:prSet presAssocID="{6E90D291-D654-4C8D-A86D-45F12AF713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37728-17EE-4FF9-B451-C37CF7A56969}" type="pres">
      <dgm:prSet presAssocID="{4A517BC7-2F57-4BDD-832E-B2B966BC5BF9}" presName="parentLin" presStyleCnt="0"/>
      <dgm:spPr/>
    </dgm:pt>
    <dgm:pt modelId="{A4ED61BD-0F48-4721-A772-0652F244E8C2}" type="pres">
      <dgm:prSet presAssocID="{4A517BC7-2F57-4BDD-832E-B2B966BC5B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726020-D239-4FD8-974F-5F87F80416FC}" type="pres">
      <dgm:prSet presAssocID="{4A517BC7-2F57-4BDD-832E-B2B966BC5B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3FADE-A8E4-4999-A687-ABBC885F56E4}" type="pres">
      <dgm:prSet presAssocID="{4A517BC7-2F57-4BDD-832E-B2B966BC5BF9}" presName="negativeSpace" presStyleCnt="0"/>
      <dgm:spPr/>
    </dgm:pt>
    <dgm:pt modelId="{C6E5FECE-F954-4AAB-8A01-8491CAD15E8F}" type="pres">
      <dgm:prSet presAssocID="{4A517BC7-2F57-4BDD-832E-B2B966BC5BF9}" presName="childText" presStyleLbl="conFgAcc1" presStyleIdx="0" presStyleCnt="3">
        <dgm:presLayoutVars>
          <dgm:bulletEnabled val="1"/>
        </dgm:presLayoutVars>
      </dgm:prSet>
      <dgm:spPr/>
    </dgm:pt>
    <dgm:pt modelId="{CA323D13-D680-4E66-AD96-4015830C950F}" type="pres">
      <dgm:prSet presAssocID="{4646E0C4-DD65-421C-9DB6-EE7459F0C0E1}" presName="spaceBetweenRectangles" presStyleCnt="0"/>
      <dgm:spPr/>
    </dgm:pt>
    <dgm:pt modelId="{FFEDCB23-9BCF-414D-9270-0051F8338CE4}" type="pres">
      <dgm:prSet presAssocID="{781AA8D7-A3F7-4AFB-9FD4-3EFBD82DEF6F}" presName="parentLin" presStyleCnt="0"/>
      <dgm:spPr/>
    </dgm:pt>
    <dgm:pt modelId="{9BA5FE2A-75AB-408A-9E53-267B0A16EBEF}" type="pres">
      <dgm:prSet presAssocID="{781AA8D7-A3F7-4AFB-9FD4-3EFBD82DEF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6AF62C-DDE9-4B24-A590-648A1D8E6CDD}" type="pres">
      <dgm:prSet presAssocID="{781AA8D7-A3F7-4AFB-9FD4-3EFBD82DEF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4CA1D-E516-46B8-97AC-39362E6B607E}" type="pres">
      <dgm:prSet presAssocID="{781AA8D7-A3F7-4AFB-9FD4-3EFBD82DEF6F}" presName="negativeSpace" presStyleCnt="0"/>
      <dgm:spPr/>
    </dgm:pt>
    <dgm:pt modelId="{FE06B77E-5C63-43BB-8243-DD910505AD96}" type="pres">
      <dgm:prSet presAssocID="{781AA8D7-A3F7-4AFB-9FD4-3EFBD82DEF6F}" presName="childText" presStyleLbl="conFgAcc1" presStyleIdx="1" presStyleCnt="3">
        <dgm:presLayoutVars>
          <dgm:bulletEnabled val="1"/>
        </dgm:presLayoutVars>
      </dgm:prSet>
      <dgm:spPr/>
    </dgm:pt>
    <dgm:pt modelId="{C5A96E72-42C0-4CE2-B9D7-91E14DE719F0}" type="pres">
      <dgm:prSet presAssocID="{DC519A13-529A-485B-B874-32CFC3C039F9}" presName="spaceBetweenRectangles" presStyleCnt="0"/>
      <dgm:spPr/>
    </dgm:pt>
    <dgm:pt modelId="{EBE38A46-0ACE-49DA-A66D-D3254A32C23A}" type="pres">
      <dgm:prSet presAssocID="{B8BE50B5-572C-4F1E-B482-8EB80BB15F17}" presName="parentLin" presStyleCnt="0"/>
      <dgm:spPr/>
    </dgm:pt>
    <dgm:pt modelId="{CB11B914-45E4-48A1-8A2B-BCAA9C768879}" type="pres">
      <dgm:prSet presAssocID="{B8BE50B5-572C-4F1E-B482-8EB80BB15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43BD8E0-D824-4E63-A634-7C1C4C755E3B}" type="pres">
      <dgm:prSet presAssocID="{B8BE50B5-572C-4F1E-B482-8EB80BB15F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D6163-1AFA-4F77-8AB5-AFC677A7F952}" type="pres">
      <dgm:prSet presAssocID="{B8BE50B5-572C-4F1E-B482-8EB80BB15F17}" presName="negativeSpace" presStyleCnt="0"/>
      <dgm:spPr/>
    </dgm:pt>
    <dgm:pt modelId="{F0198258-DC4E-4421-9316-09B7C44CC8BC}" type="pres">
      <dgm:prSet presAssocID="{B8BE50B5-572C-4F1E-B482-8EB80BB15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CF97B6-F194-494D-9763-897A172694CB}" srcId="{6E90D291-D654-4C8D-A86D-45F12AF71348}" destId="{B8BE50B5-572C-4F1E-B482-8EB80BB15F17}" srcOrd="2" destOrd="0" parTransId="{4FE3B835-FC91-466B-BA67-75A762B1BCAE}" sibTransId="{CBDB29A3-C5A8-4FCB-9AFE-907982C7BC94}"/>
    <dgm:cxn modelId="{F957E0A4-28DD-4F05-85CE-EC72DA63A8E5}" type="presOf" srcId="{6E90D291-D654-4C8D-A86D-45F12AF71348}" destId="{C8756FAB-DF99-4F93-9E45-5CDDBD5EF6D8}" srcOrd="0" destOrd="0" presId="urn:microsoft.com/office/officeart/2005/8/layout/list1"/>
    <dgm:cxn modelId="{A292D6CD-2A77-4F18-8819-22B2E77F4676}" srcId="{6E90D291-D654-4C8D-A86D-45F12AF71348}" destId="{4A517BC7-2F57-4BDD-832E-B2B966BC5BF9}" srcOrd="0" destOrd="0" parTransId="{A1E81467-AA2C-4D13-947A-9CDC4804053A}" sibTransId="{4646E0C4-DD65-421C-9DB6-EE7459F0C0E1}"/>
    <dgm:cxn modelId="{AEE8BF2F-0A54-46B0-8C0D-9D9BA1FCABA5}" type="presOf" srcId="{781AA8D7-A3F7-4AFB-9FD4-3EFBD82DEF6F}" destId="{0E6AF62C-DDE9-4B24-A590-648A1D8E6CDD}" srcOrd="1" destOrd="0" presId="urn:microsoft.com/office/officeart/2005/8/layout/list1"/>
    <dgm:cxn modelId="{4C088EE9-D74D-4136-A94B-1E569CD1CC64}" type="presOf" srcId="{B8BE50B5-572C-4F1E-B482-8EB80BB15F17}" destId="{543BD8E0-D824-4E63-A634-7C1C4C755E3B}" srcOrd="1" destOrd="0" presId="urn:microsoft.com/office/officeart/2005/8/layout/list1"/>
    <dgm:cxn modelId="{9D3E1D60-7BB9-469E-A651-4AD1F8B53B45}" type="presOf" srcId="{781AA8D7-A3F7-4AFB-9FD4-3EFBD82DEF6F}" destId="{9BA5FE2A-75AB-408A-9E53-267B0A16EBEF}" srcOrd="0" destOrd="0" presId="urn:microsoft.com/office/officeart/2005/8/layout/list1"/>
    <dgm:cxn modelId="{F7E8EBF9-DE2C-4E57-8BF0-5A5672AE21F8}" type="presOf" srcId="{4A517BC7-2F57-4BDD-832E-B2B966BC5BF9}" destId="{A4ED61BD-0F48-4721-A772-0652F244E8C2}" srcOrd="0" destOrd="0" presId="urn:microsoft.com/office/officeart/2005/8/layout/list1"/>
    <dgm:cxn modelId="{D11E551C-3ABA-4A5F-A6E2-AC2CB1D30B46}" srcId="{6E90D291-D654-4C8D-A86D-45F12AF71348}" destId="{781AA8D7-A3F7-4AFB-9FD4-3EFBD82DEF6F}" srcOrd="1" destOrd="0" parTransId="{CB02078A-EB22-4FDC-895D-C1F6E4A544E5}" sibTransId="{DC519A13-529A-485B-B874-32CFC3C039F9}"/>
    <dgm:cxn modelId="{97440140-DB7D-4F4C-9914-BDC030BF8B48}" type="presOf" srcId="{B8BE50B5-572C-4F1E-B482-8EB80BB15F17}" destId="{CB11B914-45E4-48A1-8A2B-BCAA9C768879}" srcOrd="0" destOrd="0" presId="urn:microsoft.com/office/officeart/2005/8/layout/list1"/>
    <dgm:cxn modelId="{29C03991-D0F8-4332-9195-343CD6637B38}" type="presOf" srcId="{4A517BC7-2F57-4BDD-832E-B2B966BC5BF9}" destId="{54726020-D239-4FD8-974F-5F87F80416FC}" srcOrd="1" destOrd="0" presId="urn:microsoft.com/office/officeart/2005/8/layout/list1"/>
    <dgm:cxn modelId="{058BCE96-1FEA-4236-AE5E-D9E16A9FB0C7}" type="presParOf" srcId="{C8756FAB-DF99-4F93-9E45-5CDDBD5EF6D8}" destId="{F4B37728-17EE-4FF9-B451-C37CF7A56969}" srcOrd="0" destOrd="0" presId="urn:microsoft.com/office/officeart/2005/8/layout/list1"/>
    <dgm:cxn modelId="{34DAF649-2E3D-4A96-A4B9-6D0D6FD9B96C}" type="presParOf" srcId="{F4B37728-17EE-4FF9-B451-C37CF7A56969}" destId="{A4ED61BD-0F48-4721-A772-0652F244E8C2}" srcOrd="0" destOrd="0" presId="urn:microsoft.com/office/officeart/2005/8/layout/list1"/>
    <dgm:cxn modelId="{CD7CA89F-3C6C-4908-91AD-887211BF1403}" type="presParOf" srcId="{F4B37728-17EE-4FF9-B451-C37CF7A56969}" destId="{54726020-D239-4FD8-974F-5F87F80416FC}" srcOrd="1" destOrd="0" presId="urn:microsoft.com/office/officeart/2005/8/layout/list1"/>
    <dgm:cxn modelId="{2D160AB1-9B0C-4EE1-BD8D-B85C1D413ED7}" type="presParOf" srcId="{C8756FAB-DF99-4F93-9E45-5CDDBD5EF6D8}" destId="{A163FADE-A8E4-4999-A687-ABBC885F56E4}" srcOrd="1" destOrd="0" presId="urn:microsoft.com/office/officeart/2005/8/layout/list1"/>
    <dgm:cxn modelId="{747EEC0E-FDD7-4413-8369-8C77EC002C33}" type="presParOf" srcId="{C8756FAB-DF99-4F93-9E45-5CDDBD5EF6D8}" destId="{C6E5FECE-F954-4AAB-8A01-8491CAD15E8F}" srcOrd="2" destOrd="0" presId="urn:microsoft.com/office/officeart/2005/8/layout/list1"/>
    <dgm:cxn modelId="{5220E52F-8A03-48BC-9FAC-5B0F3F63CC35}" type="presParOf" srcId="{C8756FAB-DF99-4F93-9E45-5CDDBD5EF6D8}" destId="{CA323D13-D680-4E66-AD96-4015830C950F}" srcOrd="3" destOrd="0" presId="urn:microsoft.com/office/officeart/2005/8/layout/list1"/>
    <dgm:cxn modelId="{95C8004E-6073-4E19-8243-B7589A2D2915}" type="presParOf" srcId="{C8756FAB-DF99-4F93-9E45-5CDDBD5EF6D8}" destId="{FFEDCB23-9BCF-414D-9270-0051F8338CE4}" srcOrd="4" destOrd="0" presId="urn:microsoft.com/office/officeart/2005/8/layout/list1"/>
    <dgm:cxn modelId="{C53419B7-AD4D-42E6-A16D-8B38FBC4A741}" type="presParOf" srcId="{FFEDCB23-9BCF-414D-9270-0051F8338CE4}" destId="{9BA5FE2A-75AB-408A-9E53-267B0A16EBEF}" srcOrd="0" destOrd="0" presId="urn:microsoft.com/office/officeart/2005/8/layout/list1"/>
    <dgm:cxn modelId="{BD122581-DD06-4FFA-BE55-5AAC0E09EFF9}" type="presParOf" srcId="{FFEDCB23-9BCF-414D-9270-0051F8338CE4}" destId="{0E6AF62C-DDE9-4B24-A590-648A1D8E6CDD}" srcOrd="1" destOrd="0" presId="urn:microsoft.com/office/officeart/2005/8/layout/list1"/>
    <dgm:cxn modelId="{1055C334-8EE2-4748-AD68-4B378DB8DF81}" type="presParOf" srcId="{C8756FAB-DF99-4F93-9E45-5CDDBD5EF6D8}" destId="{CCB4CA1D-E516-46B8-97AC-39362E6B607E}" srcOrd="5" destOrd="0" presId="urn:microsoft.com/office/officeart/2005/8/layout/list1"/>
    <dgm:cxn modelId="{D3836CC1-8004-4E5F-B9EA-0B0C7DD5456F}" type="presParOf" srcId="{C8756FAB-DF99-4F93-9E45-5CDDBD5EF6D8}" destId="{FE06B77E-5C63-43BB-8243-DD910505AD96}" srcOrd="6" destOrd="0" presId="urn:microsoft.com/office/officeart/2005/8/layout/list1"/>
    <dgm:cxn modelId="{8D8D7316-826F-4881-A199-00BBFE4B3114}" type="presParOf" srcId="{C8756FAB-DF99-4F93-9E45-5CDDBD5EF6D8}" destId="{C5A96E72-42C0-4CE2-B9D7-91E14DE719F0}" srcOrd="7" destOrd="0" presId="urn:microsoft.com/office/officeart/2005/8/layout/list1"/>
    <dgm:cxn modelId="{96A5E439-B166-4C15-84AB-38A0A20471B4}" type="presParOf" srcId="{C8756FAB-DF99-4F93-9E45-5CDDBD5EF6D8}" destId="{EBE38A46-0ACE-49DA-A66D-D3254A32C23A}" srcOrd="8" destOrd="0" presId="urn:microsoft.com/office/officeart/2005/8/layout/list1"/>
    <dgm:cxn modelId="{1AE1E3F6-BCC6-4828-BA5C-77AF87EE09CA}" type="presParOf" srcId="{EBE38A46-0ACE-49DA-A66D-D3254A32C23A}" destId="{CB11B914-45E4-48A1-8A2B-BCAA9C768879}" srcOrd="0" destOrd="0" presId="urn:microsoft.com/office/officeart/2005/8/layout/list1"/>
    <dgm:cxn modelId="{DC92A4CE-E564-4756-AE9D-8D132172D87F}" type="presParOf" srcId="{EBE38A46-0ACE-49DA-A66D-D3254A32C23A}" destId="{543BD8E0-D824-4E63-A634-7C1C4C755E3B}" srcOrd="1" destOrd="0" presId="urn:microsoft.com/office/officeart/2005/8/layout/list1"/>
    <dgm:cxn modelId="{0275C7B7-805C-431E-BBEE-933726A6377C}" type="presParOf" srcId="{C8756FAB-DF99-4F93-9E45-5CDDBD5EF6D8}" destId="{FAFD6163-1AFA-4F77-8AB5-AFC677A7F952}" srcOrd="9" destOrd="0" presId="urn:microsoft.com/office/officeart/2005/8/layout/list1"/>
    <dgm:cxn modelId="{05B994F1-8563-4C97-A2F9-C6CE0803343F}" type="presParOf" srcId="{C8756FAB-DF99-4F93-9E45-5CDDBD5EF6D8}" destId="{F0198258-DC4E-4421-9316-09B7C44CC8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4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3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7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2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0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072A-E468-4CBF-A4F7-33F71B2ED74C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D816-3ACE-4BB7-A79E-6030CF64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22413" y="37490"/>
            <a:ext cx="9144001" cy="9699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2000" dirty="0"/>
              <a:t>«Апробация сетевой</a:t>
            </a:r>
          </a:p>
          <a:p>
            <a:pPr algn="ctr" fontAlgn="auto">
              <a:defRPr/>
            </a:pPr>
            <a:r>
              <a:rPr lang="ru-RU" sz="2000" dirty="0"/>
              <a:t>модели обновления </a:t>
            </a:r>
            <a:r>
              <a:rPr lang="ru-RU" sz="2000" dirty="0" err="1"/>
              <a:t>деятельностного</a:t>
            </a:r>
            <a:r>
              <a:rPr lang="ru-RU" sz="2000" dirty="0"/>
              <a:t> содержания образования по естественнонаучным</a:t>
            </a:r>
          </a:p>
          <a:p>
            <a:pPr algn="ctr" fontAlgn="auto">
              <a:defRPr/>
            </a:pPr>
            <a:r>
              <a:rPr lang="ru-RU" sz="2000" dirty="0"/>
              <a:t>предметам (природоведение) в соответствии с ФГОС в основной школе»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6460" y="2099561"/>
            <a:ext cx="8255906" cy="21526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/>
              <a:t>Проектирование занятий, направленных на разворачивание содержательных линий курса «природоведение»</a:t>
            </a:r>
            <a:endParaRPr lang="ru-RU" sz="4000" dirty="0"/>
          </a:p>
        </p:txBody>
      </p:sp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517958" y="4566445"/>
            <a:ext cx="11152909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>
              <a:buClrTx/>
              <a:buSzPct val="60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Подготовили</a:t>
            </a:r>
            <a:r>
              <a:rPr lang="ru-RU" altLang="ru-RU" dirty="0" smtClean="0">
                <a:solidFill>
                  <a:schemeClr val="tx1"/>
                </a:solidFill>
              </a:rPr>
              <a:t>:</a:t>
            </a:r>
          </a:p>
          <a:p>
            <a:pPr algn="r">
              <a:spcBef>
                <a:spcPts val="600"/>
              </a:spcBef>
            </a:pPr>
            <a:r>
              <a:rPr lang="ru-RU" sz="2800" b="1" i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Е.В.Высоцкая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sz="2800" i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канд.психол.наук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в.н.с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 ПИ РАО</a:t>
            </a:r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 algn="r">
              <a:spcBef>
                <a:spcPts val="600"/>
              </a:spcBef>
            </a:pPr>
            <a:r>
              <a:rPr lang="ru-RU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С.Б.Хребтова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sz="2800" i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канд.хим.наук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доцент </a:t>
            </a:r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МПГУ</a:t>
            </a:r>
            <a:endParaRPr lang="ru-RU" sz="28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sz="2800" b="1" i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А.Г.Малин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2800" i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м.н.с</a:t>
            </a:r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 МГПУ, учитель естествознания ГБОУ Школа № 91</a:t>
            </a:r>
            <a:endParaRPr lang="ru-RU" sz="28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8765" y="6078538"/>
            <a:ext cx="9144000" cy="7794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endParaRPr lang="ru-RU" sz="2000" b="1" dirty="0"/>
          </a:p>
          <a:p>
            <a:pPr algn="ctr" fontAlgn="auto">
              <a:defRPr/>
            </a:pPr>
            <a:r>
              <a:rPr lang="ru-RU" sz="2000" dirty="0" smtClean="0"/>
              <a:t>Москва, 2017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27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790" y="248444"/>
            <a:ext cx="61760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Развесить грузы симметрично – «работает» всегда?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471982"/>
              </p:ext>
            </p:extLst>
          </p:nvPr>
        </p:nvGraphicFramePr>
        <p:xfrm>
          <a:off x="5430982" y="1690688"/>
          <a:ext cx="5922818" cy="395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819477" y="5649118"/>
            <a:ext cx="6892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Так что мы «на самом деле» делаем, перемещая груз?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2" y="248444"/>
            <a:ext cx="4932218" cy="65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«Открытие» учащимися некоторых «очевидных» свойств рычага и их изображение на модели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17585" r="64541" b="71877"/>
          <a:stretch/>
        </p:blipFill>
        <p:spPr>
          <a:xfrm>
            <a:off x="838200" y="2140309"/>
            <a:ext cx="4582139" cy="1211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0" t="16775" r="31082" b="68089"/>
          <a:stretch/>
        </p:blipFill>
        <p:spPr>
          <a:xfrm>
            <a:off x="838200" y="3801552"/>
            <a:ext cx="4582139" cy="169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7" t="16658" r="1450" b="68589"/>
          <a:stretch/>
        </p:blipFill>
        <p:spPr>
          <a:xfrm>
            <a:off x="6855003" y="1923684"/>
            <a:ext cx="4415452" cy="1644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42493" r="64340" b="39113"/>
          <a:stretch/>
        </p:blipFill>
        <p:spPr>
          <a:xfrm>
            <a:off x="6771660" y="3618696"/>
            <a:ext cx="4529753" cy="2065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1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Выполнение действия в материализованной форме (выкладывание «монеток», закрашивание точек и т.п.)</a:t>
            </a:r>
            <a:endParaRPr lang="ru-RU" sz="3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94" y="1202170"/>
            <a:ext cx="4788988" cy="37833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899" r="3030" b="9496"/>
          <a:stretch/>
        </p:blipFill>
        <p:spPr>
          <a:xfrm>
            <a:off x="362261" y="1759528"/>
            <a:ext cx="6744633" cy="45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dirty="0" smtClean="0"/>
              <a:t>Примеры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«понятийного»</a:t>
            </a:r>
            <a:br>
              <a:rPr lang="ru-RU" sz="4000" dirty="0" smtClean="0"/>
            </a:br>
            <a:r>
              <a:rPr lang="ru-RU" sz="4000" dirty="0" smtClean="0"/>
              <a:t>действия учащихся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55392" r="51477" b="4660"/>
          <a:stretch/>
        </p:blipFill>
        <p:spPr>
          <a:xfrm>
            <a:off x="143657" y="2387311"/>
            <a:ext cx="2700507" cy="247556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5" t="21527" r="8784" b="43659"/>
          <a:stretch/>
        </p:blipFill>
        <p:spPr>
          <a:xfrm>
            <a:off x="3664958" y="122468"/>
            <a:ext cx="2854037" cy="215741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2" t="55658" r="3800" b="4945"/>
          <a:stretch/>
        </p:blipFill>
        <p:spPr>
          <a:xfrm>
            <a:off x="2572441" y="4580659"/>
            <a:ext cx="2918419" cy="2019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385" r="55781" b="49633"/>
          <a:stretch/>
        </p:blipFill>
        <p:spPr>
          <a:xfrm>
            <a:off x="793170" y="392184"/>
            <a:ext cx="2871788" cy="219334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5113" r="493" b="10206"/>
          <a:stretch/>
        </p:blipFill>
        <p:spPr>
          <a:xfrm>
            <a:off x="5507789" y="2269041"/>
            <a:ext cx="6470072" cy="4253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64" y="2269041"/>
            <a:ext cx="2391902" cy="23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3242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Опробование «открытого» общего способа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42" y="1690688"/>
            <a:ext cx="7196486" cy="4351338"/>
          </a:xfrm>
        </p:spPr>
        <p:txBody>
          <a:bodyPr>
            <a:normAutofit/>
          </a:bodyPr>
          <a:lstStyle/>
          <a:p>
            <a:r>
              <a:rPr lang="ru-RU" i="1" dirty="0"/>
              <a:t>Возвращение к задаче о </a:t>
            </a:r>
            <a:r>
              <a:rPr lang="ru-RU" i="1" dirty="0" err="1"/>
              <a:t>Знайкином</a:t>
            </a:r>
            <a:r>
              <a:rPr lang="ru-RU" i="1" dirty="0"/>
              <a:t> «</a:t>
            </a:r>
            <a:r>
              <a:rPr lang="ru-RU" i="1" dirty="0" err="1"/>
              <a:t>воздухолёте</a:t>
            </a:r>
            <a:r>
              <a:rPr lang="ru-RU" i="1" dirty="0" smtClean="0"/>
              <a:t>»</a:t>
            </a:r>
            <a:r>
              <a:rPr lang="ru-RU" dirty="0" smtClean="0"/>
              <a:t>: использование средств моделирования понятийного содержания задачи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pSp>
        <p:nvGrpSpPr>
          <p:cNvPr id="303" name="Группа 302"/>
          <p:cNvGrpSpPr>
            <a:grpSpLocks/>
          </p:cNvGrpSpPr>
          <p:nvPr/>
        </p:nvGrpSpPr>
        <p:grpSpPr bwMode="auto">
          <a:xfrm>
            <a:off x="5883303" y="5372792"/>
            <a:ext cx="2811780" cy="802005"/>
            <a:chOff x="740" y="1100"/>
            <a:chExt cx="3499" cy="806"/>
          </a:xfrm>
        </p:grpSpPr>
        <p:cxnSp>
          <p:nvCxnSpPr>
            <p:cNvPr id="304" name="Line 11"/>
            <p:cNvCxnSpPr/>
            <p:nvPr/>
          </p:nvCxnSpPr>
          <p:spPr bwMode="auto">
            <a:xfrm flipV="1">
              <a:off x="740" y="1100"/>
              <a:ext cx="34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5" name="AutoShape 12"/>
            <p:cNvSpPr>
              <a:spLocks noChangeArrowheads="1"/>
            </p:cNvSpPr>
            <p:nvPr/>
          </p:nvSpPr>
          <p:spPr bwMode="auto">
            <a:xfrm>
              <a:off x="2451" y="1100"/>
              <a:ext cx="142" cy="1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306" name="Group 13"/>
            <p:cNvGrpSpPr>
              <a:grpSpLocks/>
            </p:cNvGrpSpPr>
            <p:nvPr/>
          </p:nvGrpSpPr>
          <p:grpSpPr bwMode="auto">
            <a:xfrm>
              <a:off x="2674" y="1100"/>
              <a:ext cx="1260" cy="806"/>
              <a:chOff x="2674" y="1100"/>
              <a:chExt cx="1260" cy="806"/>
            </a:xfrm>
          </p:grpSpPr>
          <p:sp>
            <p:nvSpPr>
              <p:cNvPr id="338" name="Rectangle 14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9" name="Rectangle 15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0" name="Rectangle 16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1" name="Rectangle 17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2" name="Rectangle 18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3" name="Rectangle 19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4" name="Rectangle 20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5" name="Rectangle 21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6" name="Rectangle 22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7" name="Rectangle 23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8" name="Rectangle 24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9" name="Rectangle 25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0" name="Rectangle 26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1" name="Rectangle 27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2" name="Rectangle 28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3" name="Rectangle 29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4" name="Rectangle 30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5" name="Rectangle 31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6" name="Rectangle 32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7" name="Rectangle 33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8" name="Rectangle 34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9" name="Rectangle 35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60" name="Line 36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1" name="Line 37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2" name="Line 38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3" name="Line 39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4" name="Line 40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5" name="Line 41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6" name="Rectangle 42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7" name="Rectangle 43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07" name="Group 44"/>
            <p:cNvGrpSpPr>
              <a:grpSpLocks/>
            </p:cNvGrpSpPr>
            <p:nvPr/>
          </p:nvGrpSpPr>
          <p:grpSpPr bwMode="auto">
            <a:xfrm>
              <a:off x="1065" y="1100"/>
              <a:ext cx="1259" cy="806"/>
              <a:chOff x="2674" y="1100"/>
              <a:chExt cx="1260" cy="806"/>
            </a:xfrm>
          </p:grpSpPr>
          <p:sp>
            <p:nvSpPr>
              <p:cNvPr id="308" name="Rectangle 45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09" name="Rectangle 46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0" name="Rectangle 47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1" name="Rectangle 48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2" name="Rectangle 49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3" name="Rectangle 50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4" name="Rectangle 51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5" name="Rectangle 52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6" name="Rectangle 53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7" name="Rectangle 54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8" name="Rectangle 55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9" name="Rectangle 56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0" name="Rectangle 57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1" name="Rectangle 58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Rectangle 59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3" name="Rectangle 60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4" name="Rectangle 61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5" name="Rectangle 62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6" name="Rectangle 63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7" name="Rectangle 64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8" name="Rectangle 65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9" name="Rectangle 66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30" name="Line 67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1" name="Line 68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2" name="Line 69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3" name="Line 70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4" name="Line 71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5" name="Line 72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6" name="Rectangle 73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7" name="Rectangle 74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68" name="Группа 367"/>
          <p:cNvGrpSpPr>
            <a:grpSpLocks/>
          </p:cNvGrpSpPr>
          <p:nvPr/>
        </p:nvGrpSpPr>
        <p:grpSpPr bwMode="auto">
          <a:xfrm>
            <a:off x="8770620" y="5372792"/>
            <a:ext cx="2583180" cy="802005"/>
            <a:chOff x="740" y="1100"/>
            <a:chExt cx="3499" cy="806"/>
          </a:xfrm>
        </p:grpSpPr>
        <p:cxnSp>
          <p:nvCxnSpPr>
            <p:cNvPr id="369" name="Line 76"/>
            <p:cNvCxnSpPr/>
            <p:nvPr/>
          </p:nvCxnSpPr>
          <p:spPr bwMode="auto">
            <a:xfrm flipV="1">
              <a:off x="740" y="1100"/>
              <a:ext cx="34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" name="AutoShape 77"/>
            <p:cNvSpPr>
              <a:spLocks noChangeArrowheads="1"/>
            </p:cNvSpPr>
            <p:nvPr/>
          </p:nvSpPr>
          <p:spPr bwMode="auto">
            <a:xfrm>
              <a:off x="2451" y="1100"/>
              <a:ext cx="142" cy="1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371" name="Group 78"/>
            <p:cNvGrpSpPr>
              <a:grpSpLocks/>
            </p:cNvGrpSpPr>
            <p:nvPr/>
          </p:nvGrpSpPr>
          <p:grpSpPr bwMode="auto">
            <a:xfrm>
              <a:off x="2674" y="1100"/>
              <a:ext cx="1260" cy="806"/>
              <a:chOff x="2674" y="1100"/>
              <a:chExt cx="1260" cy="806"/>
            </a:xfrm>
          </p:grpSpPr>
          <p:sp>
            <p:nvSpPr>
              <p:cNvPr id="403" name="Rectangle 79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4" name="Rectangle 80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5" name="Rectangle 81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6" name="Rectangle 82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7" name="Rectangle 83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8" name="Rectangle 84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9" name="Rectangle 85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0" name="Rectangle 86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1" name="Rectangle 87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2" name="Rectangle 88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3" name="Rectangle 89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4" name="Rectangle 90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5" name="Rectangle 91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6" name="Rectangle 92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7" name="Rectangle 93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8" name="Rectangle 94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9" name="Rectangle 95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0" name="Rectangle 96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1" name="Rectangle 97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2" name="Rectangle 98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3" name="Rectangle 99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4" name="Rectangle 100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25" name="Line 101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6" name="Line 102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7" name="Line 103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8" name="Line 104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9" name="Line 105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" name="Line 106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1" name="Rectangle 107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2" name="Rectangle 108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72" name="Group 109"/>
            <p:cNvGrpSpPr>
              <a:grpSpLocks/>
            </p:cNvGrpSpPr>
            <p:nvPr/>
          </p:nvGrpSpPr>
          <p:grpSpPr bwMode="auto">
            <a:xfrm>
              <a:off x="1065" y="1100"/>
              <a:ext cx="1259" cy="806"/>
              <a:chOff x="2674" y="1100"/>
              <a:chExt cx="1260" cy="806"/>
            </a:xfrm>
          </p:grpSpPr>
          <p:sp>
            <p:nvSpPr>
              <p:cNvPr id="373" name="Rectangle 110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4" name="Rectangle 111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5" name="Rectangle 112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6" name="Rectangle 113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7" name="Rectangle 114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8" name="Rectangle 115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79" name="Rectangle 116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0" name="Rectangle 117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1" name="Rectangle 118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2" name="Rectangle 119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3" name="Rectangle 120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4" name="Rectangle 121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5" name="Rectangle 122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6" name="Rectangle 123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7" name="Rectangle 124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8" name="Rectangle 125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9" name="Rectangle 126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0" name="Rectangle 127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1" name="Rectangle 128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2" name="Rectangle 129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3" name="Rectangle 130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94" name="Rectangle 131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95" name="Line 132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6" name="Line 133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7" name="Line 134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8" name="Line 135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" name="Line 136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" name="Line 137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1" name="Rectangle 138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02" name="Rectangle 139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33" name="Группа 432"/>
          <p:cNvGrpSpPr>
            <a:grpSpLocks/>
          </p:cNvGrpSpPr>
          <p:nvPr/>
        </p:nvGrpSpPr>
        <p:grpSpPr bwMode="auto">
          <a:xfrm>
            <a:off x="8839200" y="4179891"/>
            <a:ext cx="2514600" cy="914400"/>
            <a:chOff x="740" y="1100"/>
            <a:chExt cx="3499" cy="806"/>
          </a:xfrm>
        </p:grpSpPr>
        <p:cxnSp>
          <p:nvCxnSpPr>
            <p:cNvPr id="434" name="Line 141"/>
            <p:cNvCxnSpPr/>
            <p:nvPr/>
          </p:nvCxnSpPr>
          <p:spPr bwMode="auto">
            <a:xfrm flipV="1">
              <a:off x="740" y="1100"/>
              <a:ext cx="34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5" name="AutoShape 142"/>
            <p:cNvSpPr>
              <a:spLocks noChangeArrowheads="1"/>
            </p:cNvSpPr>
            <p:nvPr/>
          </p:nvSpPr>
          <p:spPr bwMode="auto">
            <a:xfrm>
              <a:off x="2451" y="1100"/>
              <a:ext cx="142" cy="1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436" name="Group 143"/>
            <p:cNvGrpSpPr>
              <a:grpSpLocks/>
            </p:cNvGrpSpPr>
            <p:nvPr/>
          </p:nvGrpSpPr>
          <p:grpSpPr bwMode="auto">
            <a:xfrm>
              <a:off x="2674" y="1100"/>
              <a:ext cx="1260" cy="806"/>
              <a:chOff x="2674" y="1100"/>
              <a:chExt cx="1260" cy="806"/>
            </a:xfrm>
          </p:grpSpPr>
          <p:sp>
            <p:nvSpPr>
              <p:cNvPr id="468" name="Rectangle 144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69" name="Rectangle 145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0" name="Rectangle 146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1" name="Rectangle 147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2" name="Rectangle 148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3" name="Rectangle 149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4" name="Rectangle 150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5" name="Rectangle 151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6" name="Rectangle 152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7" name="Rectangle 153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8" name="Rectangle 154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9" name="Rectangle 155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0" name="Rectangle 156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1" name="Rectangle 157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2" name="Rectangle 158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3" name="Rectangle 159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4" name="Rectangle 160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5" name="Rectangle 161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6" name="Rectangle 162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7" name="Rectangle 163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8" name="Rectangle 164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9" name="Rectangle 165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90" name="Line 166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" name="Line 167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" name="Line 168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3" name="Line 169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4" name="Line 170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5" name="Line 171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6" name="Rectangle 172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97" name="Rectangle 173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437" name="Group 174"/>
            <p:cNvGrpSpPr>
              <a:grpSpLocks/>
            </p:cNvGrpSpPr>
            <p:nvPr/>
          </p:nvGrpSpPr>
          <p:grpSpPr bwMode="auto">
            <a:xfrm>
              <a:off x="1065" y="1100"/>
              <a:ext cx="1259" cy="806"/>
              <a:chOff x="2674" y="1100"/>
              <a:chExt cx="1260" cy="806"/>
            </a:xfrm>
          </p:grpSpPr>
          <p:sp>
            <p:nvSpPr>
              <p:cNvPr id="438" name="Rectangle 175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9" name="Rectangle 176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0" name="Rectangle 177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1" name="Rectangle 178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2" name="Rectangle 179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3" name="Rectangle 180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4" name="Rectangle 181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5" name="Rectangle 182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6" name="Rectangle 183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7" name="Rectangle 184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8" name="Rectangle 185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9" name="Rectangle 186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0" name="Rectangle 187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1" name="Rectangle 188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2" name="Rectangle 189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3" name="Rectangle 190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4" name="Rectangle 191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5" name="Rectangle 192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6" name="Rectangle 193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7" name="Rectangle 194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8" name="Rectangle 195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9" name="Rectangle 196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60" name="Line 197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" name="Line 198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" name="Line 199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3" name="Line 200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4" name="Line 201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5" name="Line 202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6" name="Rectangle 203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67" name="Rectangle 204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98" name="Группа 497"/>
          <p:cNvGrpSpPr>
            <a:grpSpLocks/>
          </p:cNvGrpSpPr>
          <p:nvPr/>
        </p:nvGrpSpPr>
        <p:grpSpPr bwMode="auto">
          <a:xfrm>
            <a:off x="5996035" y="4179891"/>
            <a:ext cx="2628900" cy="914400"/>
            <a:chOff x="740" y="1100"/>
            <a:chExt cx="3499" cy="806"/>
          </a:xfrm>
        </p:grpSpPr>
        <p:cxnSp>
          <p:nvCxnSpPr>
            <p:cNvPr id="499" name="Line 206"/>
            <p:cNvCxnSpPr/>
            <p:nvPr/>
          </p:nvCxnSpPr>
          <p:spPr bwMode="auto">
            <a:xfrm flipV="1">
              <a:off x="740" y="1100"/>
              <a:ext cx="34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0" name="AutoShape 207"/>
            <p:cNvSpPr>
              <a:spLocks noChangeArrowheads="1"/>
            </p:cNvSpPr>
            <p:nvPr/>
          </p:nvSpPr>
          <p:spPr bwMode="auto">
            <a:xfrm>
              <a:off x="2451" y="1100"/>
              <a:ext cx="142" cy="1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501" name="Group 208"/>
            <p:cNvGrpSpPr>
              <a:grpSpLocks/>
            </p:cNvGrpSpPr>
            <p:nvPr/>
          </p:nvGrpSpPr>
          <p:grpSpPr bwMode="auto">
            <a:xfrm>
              <a:off x="2674" y="1100"/>
              <a:ext cx="1260" cy="806"/>
              <a:chOff x="2674" y="1100"/>
              <a:chExt cx="1260" cy="806"/>
            </a:xfrm>
          </p:grpSpPr>
          <p:sp>
            <p:nvSpPr>
              <p:cNvPr id="533" name="Rectangle 209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4" name="Rectangle 210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5" name="Rectangle 211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6" name="Rectangle 212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7" name="Rectangle 213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8" name="Rectangle 214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9" name="Rectangle 215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0" name="Rectangle 216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1" name="Rectangle 217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2" name="Rectangle 218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3" name="Rectangle 219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4" name="Rectangle 220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5" name="Rectangle 221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6" name="Rectangle 222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7" name="Rectangle 223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8" name="Rectangle 224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9" name="Rectangle 225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0" name="Rectangle 226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1" name="Rectangle 227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2" name="Rectangle 228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3" name="Rectangle 229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4" name="Rectangle 230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55" name="Line 231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6" name="Line 232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7" name="Line 233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8" name="Line 234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9" name="Line 235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0" name="Line 236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1" name="Rectangle 237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2" name="Rectangle 238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502" name="Group 239"/>
            <p:cNvGrpSpPr>
              <a:grpSpLocks/>
            </p:cNvGrpSpPr>
            <p:nvPr/>
          </p:nvGrpSpPr>
          <p:grpSpPr bwMode="auto">
            <a:xfrm>
              <a:off x="1065" y="1100"/>
              <a:ext cx="1259" cy="806"/>
              <a:chOff x="2674" y="1100"/>
              <a:chExt cx="1260" cy="806"/>
            </a:xfrm>
          </p:grpSpPr>
          <p:sp>
            <p:nvSpPr>
              <p:cNvPr id="503" name="Rectangle 240"/>
              <p:cNvSpPr>
                <a:spLocks noChangeArrowheads="1"/>
              </p:cNvSpPr>
              <p:nvPr/>
            </p:nvSpPr>
            <p:spPr bwMode="auto">
              <a:xfrm>
                <a:off x="3121" y="1233"/>
                <a:ext cx="143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4" name="Rectangle 241"/>
              <p:cNvSpPr>
                <a:spLocks noChangeArrowheads="1"/>
              </p:cNvSpPr>
              <p:nvPr/>
            </p:nvSpPr>
            <p:spPr bwMode="auto">
              <a:xfrm>
                <a:off x="3121" y="1409"/>
                <a:ext cx="141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5" name="Rectangle 242"/>
              <p:cNvSpPr>
                <a:spLocks noChangeArrowheads="1"/>
              </p:cNvSpPr>
              <p:nvPr/>
            </p:nvSpPr>
            <p:spPr bwMode="auto">
              <a:xfrm>
                <a:off x="2898" y="1586"/>
                <a:ext cx="140" cy="14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6" name="Rectangle 243"/>
              <p:cNvSpPr>
                <a:spLocks noChangeArrowheads="1"/>
              </p:cNvSpPr>
              <p:nvPr/>
            </p:nvSpPr>
            <p:spPr bwMode="auto">
              <a:xfrm>
                <a:off x="3345" y="1233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7" name="Rectangle 244"/>
              <p:cNvSpPr>
                <a:spLocks noChangeArrowheads="1"/>
              </p:cNvSpPr>
              <p:nvPr/>
            </p:nvSpPr>
            <p:spPr bwMode="auto">
              <a:xfrm>
                <a:off x="3345" y="1409"/>
                <a:ext cx="139" cy="14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8" name="Rectangle 245"/>
              <p:cNvSpPr>
                <a:spLocks noChangeArrowheads="1"/>
              </p:cNvSpPr>
              <p:nvPr/>
            </p:nvSpPr>
            <p:spPr bwMode="auto">
              <a:xfrm>
                <a:off x="2674" y="1586"/>
                <a:ext cx="137" cy="14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9" name="Rectangle 246"/>
              <p:cNvSpPr>
                <a:spLocks noChangeArrowheads="1"/>
              </p:cNvSpPr>
              <p:nvPr/>
            </p:nvSpPr>
            <p:spPr bwMode="auto">
              <a:xfrm>
                <a:off x="2674" y="1233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0" name="Rectangle 247"/>
              <p:cNvSpPr>
                <a:spLocks noChangeArrowheads="1"/>
              </p:cNvSpPr>
              <p:nvPr/>
            </p:nvSpPr>
            <p:spPr bwMode="auto">
              <a:xfrm>
                <a:off x="2898" y="1233"/>
                <a:ext cx="139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1" name="Rectangle 248"/>
              <p:cNvSpPr>
                <a:spLocks noChangeArrowheads="1"/>
              </p:cNvSpPr>
              <p:nvPr/>
            </p:nvSpPr>
            <p:spPr bwMode="auto">
              <a:xfrm>
                <a:off x="3568" y="1409"/>
                <a:ext cx="137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2" name="Rectangle 249"/>
              <p:cNvSpPr>
                <a:spLocks noChangeArrowheads="1"/>
              </p:cNvSpPr>
              <p:nvPr/>
            </p:nvSpPr>
            <p:spPr bwMode="auto">
              <a:xfrm>
                <a:off x="3792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3" name="Rectangle 250"/>
              <p:cNvSpPr>
                <a:spLocks noChangeArrowheads="1"/>
              </p:cNvSpPr>
              <p:nvPr/>
            </p:nvSpPr>
            <p:spPr bwMode="auto">
              <a:xfrm>
                <a:off x="2674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4" name="Rectangle 251"/>
              <p:cNvSpPr>
                <a:spLocks noChangeArrowheads="1"/>
              </p:cNvSpPr>
              <p:nvPr/>
            </p:nvSpPr>
            <p:spPr bwMode="auto">
              <a:xfrm>
                <a:off x="2898" y="1409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5" name="Rectangle 252"/>
              <p:cNvSpPr>
                <a:spLocks noChangeArrowheads="1"/>
              </p:cNvSpPr>
              <p:nvPr/>
            </p:nvSpPr>
            <p:spPr bwMode="auto">
              <a:xfrm>
                <a:off x="3568" y="1586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6" name="Rectangle 253"/>
              <p:cNvSpPr>
                <a:spLocks noChangeArrowheads="1"/>
              </p:cNvSpPr>
              <p:nvPr/>
            </p:nvSpPr>
            <p:spPr bwMode="auto">
              <a:xfrm>
                <a:off x="3121" y="1762"/>
                <a:ext cx="138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7" name="Rectangle 254"/>
              <p:cNvSpPr>
                <a:spLocks noChangeArrowheads="1"/>
              </p:cNvSpPr>
              <p:nvPr/>
            </p:nvSpPr>
            <p:spPr bwMode="auto">
              <a:xfrm>
                <a:off x="3345" y="1762"/>
                <a:ext cx="138" cy="14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8" name="Rectangle 255"/>
              <p:cNvSpPr>
                <a:spLocks noChangeArrowheads="1"/>
              </p:cNvSpPr>
              <p:nvPr/>
            </p:nvSpPr>
            <p:spPr bwMode="auto">
              <a:xfrm>
                <a:off x="3792" y="1762"/>
                <a:ext cx="142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9" name="Rectangle 256"/>
              <p:cNvSpPr>
                <a:spLocks noChangeArrowheads="1"/>
              </p:cNvSpPr>
              <p:nvPr/>
            </p:nvSpPr>
            <p:spPr bwMode="auto">
              <a:xfrm>
                <a:off x="2674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0" name="Rectangle 257"/>
              <p:cNvSpPr>
                <a:spLocks noChangeArrowheads="1"/>
              </p:cNvSpPr>
              <p:nvPr/>
            </p:nvSpPr>
            <p:spPr bwMode="auto">
              <a:xfrm>
                <a:off x="356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1" name="Rectangle 258"/>
              <p:cNvSpPr>
                <a:spLocks noChangeArrowheads="1"/>
              </p:cNvSpPr>
              <p:nvPr/>
            </p:nvSpPr>
            <p:spPr bwMode="auto">
              <a:xfrm>
                <a:off x="2898" y="1762"/>
                <a:ext cx="141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2" name="Rectangle 259"/>
              <p:cNvSpPr>
                <a:spLocks noChangeArrowheads="1"/>
              </p:cNvSpPr>
              <p:nvPr/>
            </p:nvSpPr>
            <p:spPr bwMode="auto">
              <a:xfrm>
                <a:off x="3345" y="1586"/>
                <a:ext cx="141" cy="14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3" name="Rectangle 260"/>
              <p:cNvSpPr>
                <a:spLocks noChangeArrowheads="1"/>
              </p:cNvSpPr>
              <p:nvPr/>
            </p:nvSpPr>
            <p:spPr bwMode="auto">
              <a:xfrm>
                <a:off x="3121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4" name="Rectangle 261"/>
              <p:cNvSpPr>
                <a:spLocks noChangeArrowheads="1"/>
              </p:cNvSpPr>
              <p:nvPr/>
            </p:nvSpPr>
            <p:spPr bwMode="auto">
              <a:xfrm>
                <a:off x="3792" y="1586"/>
                <a:ext cx="140" cy="1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25" name="Line 262"/>
              <p:cNvCxnSpPr/>
              <p:nvPr/>
            </p:nvCxnSpPr>
            <p:spPr bwMode="auto">
              <a:xfrm>
                <a:off x="2987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6" name="Line 263"/>
              <p:cNvCxnSpPr/>
              <p:nvPr/>
            </p:nvCxnSpPr>
            <p:spPr bwMode="auto">
              <a:xfrm>
                <a:off x="276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7" name="Line 264"/>
              <p:cNvCxnSpPr/>
              <p:nvPr/>
            </p:nvCxnSpPr>
            <p:spPr bwMode="auto">
              <a:xfrm>
                <a:off x="3434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8" name="Line 265"/>
              <p:cNvCxnSpPr/>
              <p:nvPr/>
            </p:nvCxnSpPr>
            <p:spPr bwMode="auto">
              <a:xfrm>
                <a:off x="3211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9" name="Line 266"/>
              <p:cNvCxnSpPr/>
              <p:nvPr/>
            </p:nvCxnSpPr>
            <p:spPr bwMode="auto">
              <a:xfrm>
                <a:off x="3658" y="1100"/>
                <a:ext cx="1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0" name="Line 267"/>
              <p:cNvCxnSpPr/>
              <p:nvPr/>
            </p:nvCxnSpPr>
            <p:spPr bwMode="auto">
              <a:xfrm>
                <a:off x="3881" y="1100"/>
                <a:ext cx="2" cy="1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1" name="Rectangle 268"/>
              <p:cNvSpPr>
                <a:spLocks noChangeArrowheads="1"/>
              </p:cNvSpPr>
              <p:nvPr/>
            </p:nvSpPr>
            <p:spPr bwMode="auto">
              <a:xfrm>
                <a:off x="3568" y="1233"/>
                <a:ext cx="134" cy="14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2" name="Rectangle 269"/>
              <p:cNvSpPr>
                <a:spLocks noChangeArrowheads="1"/>
              </p:cNvSpPr>
              <p:nvPr/>
            </p:nvSpPr>
            <p:spPr bwMode="auto">
              <a:xfrm>
                <a:off x="3792" y="1233"/>
                <a:ext cx="134" cy="14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2065" name="Rectangle 568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2" name="Рисунок 20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41" y="3390033"/>
            <a:ext cx="4328649" cy="2784764"/>
          </a:xfrm>
          <a:prstGeom prst="rect">
            <a:avLst/>
          </a:prstGeom>
        </p:spPr>
      </p:pic>
      <p:pic>
        <p:nvPicPr>
          <p:cNvPr id="2073" name="Рисунок 20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6" y="225246"/>
            <a:ext cx="4085228" cy="2784764"/>
          </a:xfrm>
          <a:prstGeom prst="rect">
            <a:avLst/>
          </a:prstGeom>
        </p:spPr>
      </p:pic>
      <p:sp>
        <p:nvSpPr>
          <p:cNvPr id="2074" name="Прямоугольник 2073"/>
          <p:cNvSpPr/>
          <p:nvPr/>
        </p:nvSpPr>
        <p:spPr>
          <a:xfrm>
            <a:off x="5686308" y="28533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/>
              <a:t>«</a:t>
            </a:r>
            <a:r>
              <a:rPr lang="ru-RU" sz="2800" i="1" dirty="0"/>
              <a:t>Задачи на восстановление равновесия» для организации работы учащихся в парах</a:t>
            </a:r>
          </a:p>
        </p:txBody>
      </p:sp>
    </p:spTree>
    <p:extLst>
      <p:ext uri="{BB962C8B-B14F-4D97-AF65-F5344CB8AC3E}">
        <p14:creationId xmlns:p14="http://schemas.microsoft.com/office/powerpoint/2010/main" val="2183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Диагностика достигнутых результатов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556872"/>
              </p:ext>
            </p:extLst>
          </p:nvPr>
        </p:nvGraphicFramePr>
        <p:xfrm>
          <a:off x="-20782" y="1593922"/>
          <a:ext cx="12192000" cy="358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04516"/>
            <a:ext cx="54725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Задание.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Два человека развешивают гирьки так, чтобы коромысло оставалось в равновесии. У правого «игрока» 4 гири, у левого – 6. Подскажите им, как надо расположить </a:t>
            </a:r>
            <a:r>
              <a:rPr lang="ru-RU" sz="2000" b="1" u="sng" dirty="0" smtClean="0">
                <a:ea typeface="Calibri" panose="020F0502020204030204" pitchFamily="34" charset="0"/>
              </a:rPr>
              <a:t>все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имеющиеся у них гири на крючках коромысла.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15152" r="38031" b="58989"/>
          <a:stretch/>
        </p:blipFill>
        <p:spPr>
          <a:xfrm>
            <a:off x="9019309" y="5008417"/>
            <a:ext cx="3172691" cy="1773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0000" r="35455" b="51919"/>
          <a:stretch/>
        </p:blipFill>
        <p:spPr>
          <a:xfrm>
            <a:off x="5472545" y="4932218"/>
            <a:ext cx="3422073" cy="19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составляющие образовательного результата в области естественных наук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Общепредметный</a:t>
            </a:r>
            <a:r>
              <a:rPr lang="ru-RU" b="1" dirty="0"/>
              <a:t> результат </a:t>
            </a:r>
            <a:r>
              <a:rPr lang="ru-RU" dirty="0"/>
              <a:t>изучения «Природоведения» в 5 классе можно представить, как </a:t>
            </a:r>
            <a:r>
              <a:rPr lang="ru-RU" b="1" dirty="0"/>
              <a:t>возможность качественного освоения естественнонаучных дисциплин в основной и старшей школе;</a:t>
            </a:r>
            <a:r>
              <a:rPr lang="ru-RU" dirty="0"/>
              <a:t> </a:t>
            </a:r>
          </a:p>
          <a:p>
            <a:r>
              <a:rPr lang="ru-RU" b="1" dirty="0"/>
              <a:t>коммуникативный</a:t>
            </a:r>
            <a:r>
              <a:rPr lang="ru-RU" dirty="0"/>
              <a:t> </a:t>
            </a:r>
            <a:r>
              <a:rPr lang="ru-RU" b="1" dirty="0"/>
              <a:t>результат</a:t>
            </a:r>
            <a:r>
              <a:rPr lang="ru-RU" dirty="0"/>
              <a:t> представляет собой возможность продуктивно взаимодействовать в учебном сообществе во всех формах учебно-исследовательской деятельности при изучении естественных наук; </a:t>
            </a:r>
          </a:p>
          <a:p>
            <a:r>
              <a:rPr lang="ru-RU" dirty="0"/>
              <a:t>принципиальный </a:t>
            </a:r>
            <a:r>
              <a:rPr lang="ru-RU" b="1" dirty="0"/>
              <a:t>личностный результат </a:t>
            </a:r>
            <a:r>
              <a:rPr lang="ru-RU" dirty="0"/>
              <a:t>– формирование устойчивых </a:t>
            </a:r>
            <a:r>
              <a:rPr lang="ru-RU" b="1" dirty="0"/>
              <a:t>мотивов</a:t>
            </a:r>
            <a:r>
              <a:rPr lang="ru-RU" dirty="0"/>
              <a:t> продолжения этой деятельности и освоения естественнонаучных знаний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-17122"/>
            <a:ext cx="9407236" cy="68751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08" y="13699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Приглашаем 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к 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сотрудничеству!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Предметное содержание курса «Природоведение-5»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640233"/>
              </p:ext>
            </p:extLst>
          </p:nvPr>
        </p:nvGraphicFramePr>
        <p:xfrm>
          <a:off x="-1" y="1690689"/>
          <a:ext cx="12192000" cy="520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5315044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231926816"/>
                    </a:ext>
                  </a:extLst>
                </a:gridCol>
              </a:tblGrid>
              <a:tr h="461655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effectLst/>
                        </a:rPr>
                        <a:t>Линии развития содержания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184782"/>
                  </a:ext>
                </a:extLst>
              </a:tr>
              <a:tr h="189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Практико-предметный аспект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effectLst/>
                        </a:rPr>
                        <a:t>преобразование природного сырья в необходимые человеку изделия</a:t>
                      </a:r>
                      <a:endParaRPr lang="ru-RU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Понятийный аспект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создание средств модельной интерпретации человеческих действий с природным материалом и происходящих процессов</a:t>
                      </a:r>
                      <a:endParaRPr lang="ru-RU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814693"/>
                  </a:ext>
                </a:extLst>
              </a:tr>
              <a:tr h="449134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Строим дом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666827"/>
                  </a:ext>
                </a:extLst>
              </a:tr>
              <a:tr h="44913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Когда тяжелое становится легким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557766"/>
                  </a:ext>
                </a:extLst>
              </a:tr>
              <a:tr h="1288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орудий (машин) как средств изменения возможностей человека. Увеличение «малых сил» человека. Простые механизмы для подъема тяжестей.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Практикум. Построение и испытание моделей блока, рычага, наклонной плоскости, ворота.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Проблема преобразования сил по величине и направлению. Построение схем приложения и изменения силы для подвижного и неподвижного блоков. Построение схемы преобразования сил при использовании рычага. Выявление условия равновесия рычага. Необходимость отсчета «от точки опоры». Проектирование рычага в связи с практической задачей.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849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 освоения учебного предмета «природоведение» (содержательные линии предмета «физика»)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задача преобразования сил с целью увеличения «малых сил» человека:</a:t>
            </a:r>
            <a:endParaRPr lang="ru-RU" dirty="0"/>
          </a:p>
          <a:p>
            <a:pPr lvl="0"/>
            <a:r>
              <a:rPr lang="ru-RU" dirty="0"/>
              <a:t>простые механизмы для подъема тяжестей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блок, рычаг, наклонная плоскость, ворот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рассматриваются с позиции необходимого преобразования сил по величине и направлению;</a:t>
            </a:r>
          </a:p>
          <a:p>
            <a:pPr lvl="0"/>
            <a:r>
              <a:rPr lang="ru-RU" dirty="0"/>
              <a:t>по описанию может быть построена схема приложения и изменения сил при использовании рычага, подвижного и неподвижного блоков;</a:t>
            </a:r>
          </a:p>
          <a:p>
            <a:pPr lvl="0"/>
            <a:r>
              <a:rPr lang="ru-RU" dirty="0"/>
              <a:t>понятие о точке опоры рычага и условие равновесия рычага используются для решения практической задачи;</a:t>
            </a:r>
          </a:p>
          <a:p>
            <a:pPr lvl="0"/>
            <a:r>
              <a:rPr lang="ru-RU" dirty="0"/>
              <a:t>рычаг может быть спроектирован в связи с практической </a:t>
            </a:r>
            <a:r>
              <a:rPr lang="ru-RU" dirty="0" smtClean="0"/>
              <a:t>задачей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Загадка для великих умов древности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135"/>
            <a:ext cx="10513174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«Как человек выполнял непосильную для него работу – поднимал и перевозил неподъемные тяжести, воздвигал стены и столбы недосягаемой высоты?»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5111" t="26988" r="28065" b="49711"/>
          <a:stretch/>
        </p:blipFill>
        <p:spPr>
          <a:xfrm>
            <a:off x="8192537" y="3536501"/>
            <a:ext cx="3158837" cy="2459614"/>
          </a:xfrm>
          <a:prstGeom prst="rect">
            <a:avLst/>
          </a:prstGeom>
        </p:spPr>
      </p:pic>
      <p:pic>
        <p:nvPicPr>
          <p:cNvPr id="3077" name="Рисунок 1" descr="File:Gravure-herod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33" y="3284070"/>
            <a:ext cx="42291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175163" y="5518476"/>
            <a:ext cx="4282440" cy="1316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Несколько человек, действуя рычагами, могут поднять и переместить камень.</a:t>
            </a:r>
          </a:p>
          <a:p>
            <a:pPr marL="0" indent="0"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Гравюра </a:t>
            </a:r>
            <a:r>
              <a:rPr lang="en-US" sz="1800" i="1" dirty="0" smtClean="0">
                <a:solidFill>
                  <a:schemeClr val="tx1"/>
                </a:solidFill>
              </a:rPr>
              <a:t>XVIII</a:t>
            </a:r>
            <a:r>
              <a:rPr lang="ru-RU" sz="1800" i="1" dirty="0" smtClean="0">
                <a:solidFill>
                  <a:schemeClr val="tx1"/>
                </a:solidFill>
              </a:rPr>
              <a:t> века</a:t>
            </a:r>
            <a:endParaRPr lang="ru-RU" sz="1800" i="1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30736" y="5996115"/>
            <a:ext cx="4282440" cy="7036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Один человек может поднять камень рычагом</a:t>
            </a: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0231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66460" y="2099561"/>
            <a:ext cx="8255906" cy="21526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/>
              <a:t>«Инструмент, умножающий силу человека: как поднять неподъемный груз</a:t>
            </a:r>
            <a:r>
              <a:rPr lang="ru-RU" sz="4800" b="1" dirty="0" smtClean="0"/>
              <a:t>?» (5 класс)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07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постановка </a:t>
            </a:r>
            <a:r>
              <a:rPr lang="ru-RU" b="1" i="1" dirty="0"/>
              <a:t>учебной задачи</a:t>
            </a:r>
            <a:r>
              <a:rPr lang="ru-RU" dirty="0"/>
              <a:t> построения и опробования модельных средств, которые позволяют воспользоваться общим (понятийным) способом решения каждой конкретной задачи восстановления «нарушенного равновесия» в различных </a:t>
            </a:r>
            <a:r>
              <a:rPr lang="ru-RU" dirty="0" smtClean="0"/>
              <a:t>условиях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освоение учащимися общего способа достижения равновесия в его «модельном» варианте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62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Основной предметный результат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Постановка конкретно-практической задачи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err="1">
                <a:latin typeface="Book Antiqua" panose="02040602050305030304" pitchFamily="18" charset="0"/>
              </a:rPr>
              <a:t>Знайка</a:t>
            </a:r>
            <a:r>
              <a:rPr lang="ru-RU" i="1" dirty="0">
                <a:latin typeface="Book Antiqua" panose="02040602050305030304" pitchFamily="18" charset="0"/>
              </a:rPr>
              <a:t>, житель Цветочного городка, для полета на дальние расстояния сконструировал необычный «</a:t>
            </a:r>
            <a:r>
              <a:rPr lang="ru-RU" i="1" dirty="0" err="1">
                <a:latin typeface="Book Antiqua" panose="02040602050305030304" pitchFamily="18" charset="0"/>
              </a:rPr>
              <a:t>воздухолет</a:t>
            </a:r>
            <a:r>
              <a:rPr lang="ru-RU" i="1" dirty="0">
                <a:latin typeface="Book Antiqua" panose="02040602050305030304" pitchFamily="18" charset="0"/>
              </a:rPr>
              <a:t>». В чем же его необычность? На крыльях его размещается несколько емкостей с топливом: если придется преодолевать значительное расстояние и горючего в «рабочем» баке недостает, в ход идут запасы. Однако первое же испытание </a:t>
            </a:r>
            <a:r>
              <a:rPr lang="ru-RU" i="1" dirty="0" err="1">
                <a:latin typeface="Book Antiqua" panose="02040602050305030304" pitchFamily="18" charset="0"/>
              </a:rPr>
              <a:t>Знайкиного</a:t>
            </a:r>
            <a:r>
              <a:rPr lang="ru-RU" i="1" dirty="0">
                <a:latin typeface="Book Antiqua" panose="02040602050305030304" pitchFamily="18" charset="0"/>
              </a:rPr>
              <a:t> «</a:t>
            </a:r>
            <a:r>
              <a:rPr lang="ru-RU" i="1" dirty="0" err="1">
                <a:latin typeface="Book Antiqua" panose="02040602050305030304" pitchFamily="18" charset="0"/>
              </a:rPr>
              <a:t>воздухолета</a:t>
            </a:r>
            <a:r>
              <a:rPr lang="ru-RU" i="1" dirty="0">
                <a:latin typeface="Book Antiqua" panose="02040602050305030304" pitchFamily="18" charset="0"/>
              </a:rPr>
              <a:t>» окончилось неудачей. Летательному аппарату пришлось срочно пойти на экстренную посадку. Пилоты Винтик и </a:t>
            </a:r>
            <a:r>
              <a:rPr lang="ru-RU" i="1" dirty="0" err="1">
                <a:latin typeface="Book Antiqua" panose="02040602050305030304" pitchFamily="18" charset="0"/>
              </a:rPr>
              <a:t>Шпунтик</a:t>
            </a:r>
            <a:r>
              <a:rPr lang="ru-RU" i="1" dirty="0">
                <a:latin typeface="Book Antiqua" panose="02040602050305030304" pitchFamily="18" charset="0"/>
              </a:rPr>
              <a:t> признались, что, как только одна из запасных канистр была опустошена, управлять </a:t>
            </a:r>
            <a:r>
              <a:rPr lang="ru-RU" i="1" dirty="0" err="1">
                <a:latin typeface="Book Antiqua" panose="02040602050305030304" pitchFamily="18" charset="0"/>
              </a:rPr>
              <a:t>воздухолетом</a:t>
            </a:r>
            <a:r>
              <a:rPr lang="ru-RU" i="1" dirty="0">
                <a:latin typeface="Book Antiqua" panose="02040602050305030304" pitchFamily="18" charset="0"/>
              </a:rPr>
              <a:t> стало решительно невозможно. Как избежать таких случаев в следующем полете? </a:t>
            </a:r>
            <a:r>
              <a:rPr lang="ru-RU" i="1" dirty="0" err="1">
                <a:latin typeface="Book Antiqua" panose="02040602050305030304" pitchFamily="18" charset="0"/>
              </a:rPr>
              <a:t>Знайка</a:t>
            </a:r>
            <a:r>
              <a:rPr lang="ru-RU" i="1" dirty="0">
                <a:latin typeface="Book Antiqua" panose="02040602050305030304" pitchFamily="18" charset="0"/>
              </a:rPr>
              <a:t> и пилоты в растерянности</a:t>
            </a:r>
            <a:r>
              <a:rPr lang="ru-RU" i="1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6" y="250031"/>
            <a:ext cx="396178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Формулирование задачи урока (детьми)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36" y="1396134"/>
            <a:ext cx="4543673" cy="435133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Поиск способа, позволяющего уравновесить грузы в любой ситуации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400073"/>
            <a:ext cx="6553200" cy="5876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8" y="3061854"/>
            <a:ext cx="4176599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детьми собственных гипотез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24756" cy="39594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2313707"/>
            <a:ext cx="5177879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770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Презентация PowerPoint</vt:lpstr>
      <vt:lpstr>Предметное содержание курса «Природоведение-5»</vt:lpstr>
      <vt:lpstr>Планируемые результаты освоения учебного предмета «природоведение» (содержательные линии предмета «физика»)</vt:lpstr>
      <vt:lpstr>Загадка для великих умов древности</vt:lpstr>
      <vt:lpstr>Презентация PowerPoint</vt:lpstr>
      <vt:lpstr>Цель урока</vt:lpstr>
      <vt:lpstr>Постановка конкретно-практической задачи</vt:lpstr>
      <vt:lpstr>Формулирование задачи урока (детьми)</vt:lpstr>
      <vt:lpstr>Проверка детьми собственных гипотез</vt:lpstr>
      <vt:lpstr>Развесить грузы симметрично – «работает» всегда?</vt:lpstr>
      <vt:lpstr>«Открытие» учащимися некоторых «очевидных» свойств рычага и их изображение на модели</vt:lpstr>
      <vt:lpstr>Выполнение действия в материализованной форме (выкладывание «монеток», закрашивание точек и т.п.)</vt:lpstr>
      <vt:lpstr>Примеры  «понятийного» действия учащихся</vt:lpstr>
      <vt:lpstr>Опробование «открытого» общего способа действия</vt:lpstr>
      <vt:lpstr>Диагностика достигнутых результатов обучения</vt:lpstr>
      <vt:lpstr>Главные составляющие образовательного результата в области естественных наук</vt:lpstr>
      <vt:lpstr>Приглашаем  к  сотрудничеству!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32</cp:revision>
  <dcterms:created xsi:type="dcterms:W3CDTF">2017-02-18T07:13:59Z</dcterms:created>
  <dcterms:modified xsi:type="dcterms:W3CDTF">2017-08-29T13:34:53Z</dcterms:modified>
</cp:coreProperties>
</file>