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3" r:id="rId1"/>
  </p:sldMasterIdLst>
  <p:notesMasterIdLst>
    <p:notesMasterId r:id="rId24"/>
  </p:notesMasterIdLst>
  <p:sldIdLst>
    <p:sldId id="263" r:id="rId2"/>
    <p:sldId id="357" r:id="rId3"/>
    <p:sldId id="379" r:id="rId4"/>
    <p:sldId id="380" r:id="rId5"/>
    <p:sldId id="346" r:id="rId6"/>
    <p:sldId id="381" r:id="rId7"/>
    <p:sldId id="382" r:id="rId8"/>
    <p:sldId id="365" r:id="rId9"/>
    <p:sldId id="362" r:id="rId10"/>
    <p:sldId id="369" r:id="rId11"/>
    <p:sldId id="368" r:id="rId12"/>
    <p:sldId id="377" r:id="rId13"/>
    <p:sldId id="378" r:id="rId14"/>
    <p:sldId id="373" r:id="rId15"/>
    <p:sldId id="384" r:id="rId16"/>
    <p:sldId id="347" r:id="rId17"/>
    <p:sldId id="375" r:id="rId18"/>
    <p:sldId id="360" r:id="rId19"/>
    <p:sldId id="385" r:id="rId20"/>
    <p:sldId id="376" r:id="rId21"/>
    <p:sldId id="383" r:id="rId22"/>
    <p:sldId id="314" r:id="rId23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342A"/>
    <a:srgbClr val="3C3D3B"/>
    <a:srgbClr val="F4F4F7"/>
    <a:srgbClr val="9E9F9E"/>
    <a:srgbClr val="D4D4D4"/>
    <a:srgbClr val="CE3428"/>
    <a:srgbClr val="B4B6B8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80"/>
  </p:normalViewPr>
  <p:slideViewPr>
    <p:cSldViewPr snapToGrid="0" snapToObjects="1">
      <p:cViewPr varScale="1">
        <p:scale>
          <a:sx n="92" d="100"/>
          <a:sy n="92" d="100"/>
        </p:scale>
        <p:origin x="-42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BE3DA10-27A8-479D-9481-9C4F694C93EB}" type="datetimeFigureOut">
              <a:rPr lang="ru-RU"/>
              <a:pPr>
                <a:defRPr/>
              </a:pPr>
              <a:t>15.07.20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26379C5-E552-47A7-AC64-C76C8A8848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9547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FF994C-6545-460D-804E-86F47044655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26379C5-E552-47A7-AC64-C76C8A88487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077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2774" y="1196976"/>
            <a:ext cx="8426454" cy="3365500"/>
          </a:xfrm>
        </p:spPr>
        <p:txBody>
          <a:bodyPr anchor="b">
            <a:normAutofit/>
          </a:bodyPr>
          <a:lstStyle>
            <a:lvl1pPr>
              <a:defRPr sz="4800" b="0" i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82774" y="4760259"/>
            <a:ext cx="8426454" cy="162149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87523-377B-4A66-B64D-95FE2C3694C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5576" y="1196975"/>
            <a:ext cx="421042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095999" y="1196975"/>
            <a:ext cx="5472113" cy="51847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82773" y="2868706"/>
            <a:ext cx="4213225" cy="35130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1A646-591E-4459-82B9-DC7DEF4145B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10"/>
          <p:cNvSpPr/>
          <p:nvPr userDrawn="1"/>
        </p:nvSpPr>
        <p:spPr>
          <a:xfrm>
            <a:off x="0" y="0"/>
            <a:ext cx="982663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TextBox 4"/>
          <p:cNvSpPr txBox="1"/>
          <p:nvPr userDrawn="1"/>
        </p:nvSpPr>
        <p:spPr>
          <a:xfrm rot="16200000">
            <a:off x="83344" y="3167857"/>
            <a:ext cx="81597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spc="300" dirty="0">
                <a:solidFill>
                  <a:srgbClr val="DB342A"/>
                </a:solidFill>
                <a:latin typeface="Museo Sans Cyrl 500" charset="0"/>
                <a:ea typeface="Museo Sans Cyrl 500" charset="0"/>
                <a:cs typeface="Museo Sans Cyrl 500" charset="0"/>
              </a:rPr>
              <a:t>•••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999" y="1196975"/>
            <a:ext cx="5472113" cy="72031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297271" y="1981199"/>
            <a:ext cx="4270842" cy="4195764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  <a:lvl2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2pPr>
            <a:lvl3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3pPr>
            <a:lvl4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4pPr>
            <a:lvl5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90600" y="1952170"/>
            <a:ext cx="2024743" cy="4905829"/>
          </a:xfrm>
        </p:spPr>
      </p:sp>
      <p:sp>
        <p:nvSpPr>
          <p:cNvPr id="9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3015343" y="1181101"/>
            <a:ext cx="2024743" cy="5676898"/>
          </a:xfrm>
        </p:spPr>
      </p:sp>
      <p:sp>
        <p:nvSpPr>
          <p:cNvPr id="10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5040086" y="2728687"/>
            <a:ext cx="2024743" cy="4129314"/>
          </a:xfrm>
        </p:spPr>
      </p:sp>
      <p:sp>
        <p:nvSpPr>
          <p:cNvPr id="12" name="Нижний колонтитул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Управление корпоративных эвентов и студенческих инициатив</a:t>
            </a:r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79EDD-6A8D-4702-A4CB-EA5F497BCA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ключительный слайд">
    <p:bg>
      <p:bgPr>
        <a:solidFill>
          <a:srgbClr val="DB34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DB3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3"/>
          <p:cNvSpPr/>
          <p:nvPr userDrawn="1"/>
        </p:nvSpPr>
        <p:spPr>
          <a:xfrm>
            <a:off x="0" y="0"/>
            <a:ext cx="12192000" cy="16192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6" name="Рисунок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882775" y="344488"/>
            <a:ext cx="1260475" cy="93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8"/>
          <p:cNvSpPr txBox="1"/>
          <p:nvPr userDrawn="1"/>
        </p:nvSpPr>
        <p:spPr>
          <a:xfrm>
            <a:off x="7591425" y="490538"/>
            <a:ext cx="3976688" cy="854075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100" dirty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rPr>
              <a:t>129226, г. Москва, 2-й Сельскохозяйственный проезд, 4</a:t>
            </a:r>
            <a:endParaRPr lang="en-US" sz="1100" dirty="0">
              <a:solidFill>
                <a:srgbClr val="3C3D3B"/>
              </a:solidFill>
              <a:latin typeface="Museo Sans Cyrl 500" charset="0"/>
              <a:ea typeface="Museo Sans Cyrl 500" charset="0"/>
              <a:cs typeface="Museo Sans Cyrl 500" charset="0"/>
            </a:endParaRPr>
          </a:p>
          <a:p>
            <a:pPr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 err="1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rPr>
              <a:t>info@mgpu.ru</a:t>
            </a:r>
            <a:endParaRPr lang="en-US" sz="1100" dirty="0">
              <a:solidFill>
                <a:srgbClr val="3C3D3B"/>
              </a:solidFill>
              <a:latin typeface="Museo Sans Cyrl 500" charset="0"/>
              <a:ea typeface="Museo Sans Cyrl 500" charset="0"/>
              <a:cs typeface="Museo Sans Cyrl 500" charset="0"/>
            </a:endParaRPr>
          </a:p>
          <a:p>
            <a:pPr fontAlgn="auto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dirty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rPr>
              <a:t>+7 (499) 181-24-62</a:t>
            </a:r>
            <a:br>
              <a:rPr lang="en-US" sz="1100" dirty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rPr>
            </a:br>
            <a:r>
              <a:rPr lang="en-US" sz="1100" dirty="0" err="1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rPr>
              <a:t>www.mgpu.ru</a:t>
            </a:r>
            <a:endParaRPr lang="ru-RU" sz="1100" dirty="0">
              <a:solidFill>
                <a:srgbClr val="3C3D3B"/>
              </a:solidFill>
              <a:latin typeface="Museo Sans Cyrl 500" charset="0"/>
              <a:ea typeface="Museo Sans Cyrl 500" charset="0"/>
              <a:cs typeface="Museo Sans Cyrl 500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2773" y="2223246"/>
            <a:ext cx="9685339" cy="2339229"/>
          </a:xfrm>
        </p:spPr>
        <p:txBody>
          <a:bodyPr anchor="b">
            <a:normAutofit/>
          </a:bodyPr>
          <a:lstStyle>
            <a:lvl1pPr>
              <a:defRPr sz="3200" b="0" i="0">
                <a:solidFill>
                  <a:srgbClr val="F4F4F7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82773" y="4625787"/>
            <a:ext cx="9685339" cy="1755963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buNone/>
              <a:defRPr sz="1600">
                <a:solidFill>
                  <a:srgbClr val="D4D4D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2775" y="1196975"/>
            <a:ext cx="8426450" cy="7207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882775" y="2035175"/>
            <a:ext cx="4137025" cy="41417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72200" y="2035175"/>
            <a:ext cx="4137025" cy="41417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90EB6-411A-4DF5-8358-BADAD839F0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2775" y="1196975"/>
            <a:ext cx="8426450" cy="7207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882775" y="2035175"/>
            <a:ext cx="4137025" cy="41417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72200" y="2035175"/>
            <a:ext cx="4137025" cy="41417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4ADE9-2595-42C4-B19F-9B0263819C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2774" y="1981201"/>
            <a:ext cx="8426453" cy="41957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0C378-0418-4D2C-B203-BADC6CE0A66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2774" y="1196976"/>
            <a:ext cx="8426454" cy="2232024"/>
          </a:xfrm>
        </p:spPr>
        <p:txBody>
          <a:bodyPr anchor="b">
            <a:normAutofit/>
          </a:bodyPr>
          <a:lstStyle>
            <a:lvl1pPr>
              <a:defRPr sz="3600" b="0" i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82774" y="3496235"/>
            <a:ext cx="8426454" cy="28800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49222-ED99-422C-B8D5-474F7EF5F2C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882774" y="1981199"/>
            <a:ext cx="4213226" cy="4195763"/>
          </a:xfrm>
        </p:spPr>
        <p:txBody>
          <a:bodyPr>
            <a:normAutofit/>
          </a:bodyPr>
          <a:lstStyle>
            <a:lvl1pPr marL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defRPr sz="1600"/>
            </a:lvl1pPr>
            <a:lvl2pPr marL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defRPr sz="1600"/>
            </a:lvl2pPr>
            <a:lvl3pPr marL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defRPr sz="1600"/>
            </a:lvl3pPr>
            <a:lvl4pPr marL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defRPr sz="1600"/>
            </a:lvl4pPr>
            <a:lvl5pPr marL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Объект 2"/>
          <p:cNvSpPr>
            <a:spLocks noGrp="1"/>
          </p:cNvSpPr>
          <p:nvPr>
            <p:ph sz="half" idx="13"/>
          </p:nvPr>
        </p:nvSpPr>
        <p:spPr>
          <a:xfrm>
            <a:off x="6096000" y="1981199"/>
            <a:ext cx="4213226" cy="4195763"/>
          </a:xfrm>
        </p:spPr>
        <p:txBody>
          <a:bodyPr>
            <a:normAutofit/>
          </a:bodyPr>
          <a:lstStyle>
            <a:lvl1pPr marL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defRPr sz="1600"/>
            </a:lvl1pPr>
            <a:lvl2pPr marL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defRPr sz="1600"/>
            </a:lvl2pPr>
            <a:lvl3pPr marL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defRPr sz="1600"/>
            </a:lvl3pPr>
            <a:lvl4pPr marL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defRPr sz="1600"/>
            </a:lvl4pPr>
            <a:lvl5pPr marL="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defRPr sz="16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A170B-1606-403C-A4A6-CDB03BE1B4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82774" y="2093119"/>
            <a:ext cx="421322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882774" y="2989263"/>
            <a:ext cx="4213226" cy="3200400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  <a:lvl2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2pPr>
            <a:lvl3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3pPr>
            <a:lvl4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4pPr>
            <a:lvl5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3" name="Текст 2"/>
          <p:cNvSpPr>
            <a:spLocks noGrp="1"/>
          </p:cNvSpPr>
          <p:nvPr>
            <p:ph type="body" idx="13"/>
          </p:nvPr>
        </p:nvSpPr>
        <p:spPr>
          <a:xfrm>
            <a:off x="6095999" y="2093119"/>
            <a:ext cx="421322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Объект 3"/>
          <p:cNvSpPr>
            <a:spLocks noGrp="1"/>
          </p:cNvSpPr>
          <p:nvPr>
            <p:ph sz="half" idx="14"/>
          </p:nvPr>
        </p:nvSpPr>
        <p:spPr>
          <a:xfrm>
            <a:off x="6095999" y="2989263"/>
            <a:ext cx="4213226" cy="3200400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  <a:lvl2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2pPr>
            <a:lvl3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3pPr>
            <a:lvl4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4pPr>
            <a:lvl5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502FE-A08F-4DB5-A725-773794D457A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ри объект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882774" y="1995947"/>
            <a:ext cx="3060000" cy="4181015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  <a:lvl2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2pPr>
            <a:lvl3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3pPr>
            <a:lvl4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4pPr>
            <a:lvl5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95444" y="1995947"/>
            <a:ext cx="3060000" cy="418101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  <a:lvl2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2pPr>
            <a:lvl3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3pPr>
            <a:lvl4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4pPr>
            <a:lvl5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Объект 3"/>
          <p:cNvSpPr>
            <a:spLocks noGrp="1"/>
          </p:cNvSpPr>
          <p:nvPr>
            <p:ph sz="half" idx="13"/>
          </p:nvPr>
        </p:nvSpPr>
        <p:spPr>
          <a:xfrm>
            <a:off x="8508113" y="1995946"/>
            <a:ext cx="3060000" cy="4181016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  <a:lvl2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2pPr>
            <a:lvl3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3pPr>
            <a:lvl4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 smtClean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4pPr>
            <a:lvl5pPr marL="0" indent="0" algn="l" defTabSz="914400" rtl="0" eaLnBrk="1" latinLnBrk="0" hangingPunct="1">
              <a:lnSpc>
                <a:spcPct val="114000"/>
              </a:lnSpc>
              <a:spcBef>
                <a:spcPts val="0"/>
              </a:spcBef>
              <a:spcAft>
                <a:spcPts val="600"/>
              </a:spcAft>
              <a:buFont typeface="Arial"/>
              <a:buNone/>
              <a:defRPr lang="ru-RU" sz="1600" kern="1200" dirty="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AFBA8-FDF8-4144-822E-64600B9812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55F3E-ACE3-40E9-8208-22BC208B29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7A875-6843-4CCC-879F-E498BDCE4DE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99" y="1196975"/>
            <a:ext cx="5472113" cy="518477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885576" y="1196975"/>
            <a:ext cx="4210424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" name="Текст 3"/>
          <p:cNvSpPr>
            <a:spLocks noGrp="1"/>
          </p:cNvSpPr>
          <p:nvPr>
            <p:ph type="body" sz="half" idx="2"/>
          </p:nvPr>
        </p:nvSpPr>
        <p:spPr>
          <a:xfrm>
            <a:off x="1882773" y="2868706"/>
            <a:ext cx="4213225" cy="35130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3A8E5-228D-42ED-A37B-649EFFFEE16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jpeg"/><Relationship Id="rId17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7"/>
          <p:cNvPicPr>
            <a:picLocks noChangeAspect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7539038" y="0"/>
            <a:ext cx="46529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1882775" y="1196975"/>
            <a:ext cx="842645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882775" y="2035175"/>
            <a:ext cx="8426450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882775" y="6176963"/>
            <a:ext cx="8426450" cy="4841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9E9F9E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255375" y="6176963"/>
            <a:ext cx="576263" cy="4841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 b="1" i="0">
                <a:solidFill>
                  <a:srgbClr val="9E9F9E"/>
                </a:solidFill>
                <a:latin typeface="Museo Sans Cyrl 700" charset="0"/>
                <a:ea typeface="Museo Sans Cyrl 700" charset="0"/>
                <a:cs typeface="Museo Sans Cyrl 700" charset="0"/>
              </a:defRPr>
            </a:lvl1pPr>
          </a:lstStyle>
          <a:p>
            <a:pPr>
              <a:defRPr/>
            </a:pPr>
            <a:fld id="{8F98ED24-2756-4E02-92C5-3016E49AF8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0" y="0"/>
            <a:ext cx="982663" cy="6858000"/>
          </a:xfrm>
          <a:prstGeom prst="rect">
            <a:avLst/>
          </a:prstGeom>
          <a:solidFill>
            <a:srgbClr val="DB3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032" name="Рисунок 6"/>
          <p:cNvPicPr>
            <a:picLocks noChangeAspect="1"/>
          </p:cNvPicPr>
          <p:nvPr userDrawn="1"/>
        </p:nvPicPr>
        <p:blipFill>
          <a:blip r:embed="rId17"/>
          <a:srcRect/>
          <a:stretch>
            <a:fillRect/>
          </a:stretch>
        </p:blipFill>
        <p:spPr bwMode="auto">
          <a:xfrm>
            <a:off x="10398125" y="657225"/>
            <a:ext cx="11699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6" r:id="rId2"/>
    <p:sldLayoutId id="2147483735" r:id="rId3"/>
    <p:sldLayoutId id="2147483734" r:id="rId4"/>
    <p:sldLayoutId id="2147483733" r:id="rId5"/>
    <p:sldLayoutId id="2147483732" r:id="rId6"/>
    <p:sldLayoutId id="2147483731" r:id="rId7"/>
    <p:sldLayoutId id="2147483730" r:id="rId8"/>
    <p:sldLayoutId id="2147483729" r:id="rId9"/>
    <p:sldLayoutId id="2147483728" r:id="rId10"/>
    <p:sldLayoutId id="2147483738" r:id="rId11"/>
    <p:sldLayoutId id="2147483739" r:id="rId12"/>
    <p:sldLayoutId id="2147483727" r:id="rId13"/>
    <p:sldLayoutId id="2147483726" r:id="rId14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rgbClr val="3C3D3B"/>
          </a:solidFill>
          <a:latin typeface="Museo Sans Cyrl 500" charset="0"/>
          <a:ea typeface="Museo Sans Cyrl 500" charset="0"/>
          <a:cs typeface="Museo Sans Cyrl 500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C3D3B"/>
          </a:solidFill>
          <a:latin typeface="Museo Sans Cyrl 500"/>
          <a:ea typeface="Museo Sans Cyrl 500"/>
          <a:cs typeface="Museo Sans Cyrl 50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C3D3B"/>
          </a:solidFill>
          <a:latin typeface="Museo Sans Cyrl 500"/>
          <a:ea typeface="Museo Sans Cyrl 500"/>
          <a:cs typeface="Museo Sans Cyrl 50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C3D3B"/>
          </a:solidFill>
          <a:latin typeface="Museo Sans Cyrl 500"/>
          <a:ea typeface="Museo Sans Cyrl 500"/>
          <a:cs typeface="Museo Sans Cyrl 50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C3D3B"/>
          </a:solidFill>
          <a:latin typeface="Museo Sans Cyrl 500"/>
          <a:ea typeface="Museo Sans Cyrl 500"/>
          <a:cs typeface="Museo Sans Cyrl 50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C3D3B"/>
          </a:solidFill>
          <a:latin typeface="Museo Sans Cyrl 500"/>
          <a:ea typeface="Museo Sans Cyrl 500"/>
          <a:cs typeface="Museo Sans Cyrl 50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C3D3B"/>
          </a:solidFill>
          <a:latin typeface="Museo Sans Cyrl 500"/>
          <a:ea typeface="Museo Sans Cyrl 500"/>
          <a:cs typeface="Museo Sans Cyrl 50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C3D3B"/>
          </a:solidFill>
          <a:latin typeface="Museo Sans Cyrl 500"/>
          <a:ea typeface="Museo Sans Cyrl 500"/>
          <a:cs typeface="Museo Sans Cyrl 50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3C3D3B"/>
          </a:solidFill>
          <a:latin typeface="Museo Sans Cyrl 500"/>
          <a:ea typeface="Museo Sans Cyrl 500"/>
          <a:cs typeface="Museo Sans Cyrl 50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rgbClr val="3C3D3B"/>
          </a:solidFill>
          <a:latin typeface="Museo Sans Cyrl 500" charset="0"/>
          <a:ea typeface="Museo Sans Cyrl 500" charset="0"/>
          <a:cs typeface="Museo Sans Cyrl 500" charset="0"/>
        </a:defRPr>
      </a:lvl1pPr>
      <a:lvl2pPr marL="4572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defRPr sz="2400" kern="1200">
          <a:solidFill>
            <a:srgbClr val="3C3D3B"/>
          </a:solidFill>
          <a:latin typeface="Museo Sans Cyrl 500" charset="0"/>
          <a:ea typeface="Museo Sans Cyrl 500" charset="0"/>
          <a:cs typeface="Museo Sans Cyrl 500" charset="0"/>
        </a:defRPr>
      </a:lvl2pPr>
      <a:lvl3pPr marL="9144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defRPr sz="2000" kern="1200">
          <a:solidFill>
            <a:srgbClr val="3C3D3B"/>
          </a:solidFill>
          <a:latin typeface="Museo Sans Cyrl 500" charset="0"/>
          <a:ea typeface="Museo Sans Cyrl 500" charset="0"/>
          <a:cs typeface="Museo Sans Cyrl 500" charset="0"/>
        </a:defRPr>
      </a:lvl3pPr>
      <a:lvl4pPr marL="1371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defRPr kern="1200">
          <a:solidFill>
            <a:srgbClr val="3C3D3B"/>
          </a:solidFill>
          <a:latin typeface="Museo Sans Cyrl 500" charset="0"/>
          <a:ea typeface="Museo Sans Cyrl 500" charset="0"/>
          <a:cs typeface="Museo Sans Cyrl 500" charset="0"/>
        </a:defRPr>
      </a:lvl4pPr>
      <a:lvl5pPr marL="18288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defRPr kern="1200">
          <a:solidFill>
            <a:srgbClr val="3C3D3B"/>
          </a:solidFill>
          <a:latin typeface="Museo Sans Cyrl 500" charset="0"/>
          <a:ea typeface="Museo Sans Cyrl 500" charset="0"/>
          <a:cs typeface="Museo Sans Cyrl 500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5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author-club.org/" TargetMode="External"/><Relationship Id="rId4" Type="http://schemas.openxmlformats.org/officeDocument/2006/relationships/hyperlink" Target="profil.mos.ru%5Ckur.html%23/" TargetMode="External"/><Relationship Id="rId5" Type="http://schemas.openxmlformats.org/officeDocument/2006/relationships/hyperlink" Target="stemford.org%5Cabou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mgpu.ru/centers/startpro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lvovsky@mail.ru" TargetMode="External"/><Relationship Id="rId4" Type="http://schemas.openxmlformats.org/officeDocument/2006/relationships/hyperlink" Target="http://school-collection.edu.ru/catalog/rubr/5305aaf6-1c14-4568-bb75-eb11c4b87aa7/" TargetMode="External"/><Relationship Id="rId5" Type="http://schemas.openxmlformats.org/officeDocument/2006/relationships/hyperlink" Target="http://author-club.org/" TargetMode="External"/><Relationship Id="rId6" Type="http://schemas.openxmlformats.org/officeDocument/2006/relationships/hyperlink" Target="http://www.oiro.org/" TargetMode="External"/><Relationship Id="rId7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mgpu.ru/personal/lvovskij-vladimir-aleksandrovich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4" Type="http://schemas.openxmlformats.org/officeDocument/2006/relationships/image" Target="../media/image17.JPG"/><Relationship Id="rId5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4" Type="http://schemas.openxmlformats.org/officeDocument/2006/relationships/image" Target="../media/image21.jpeg"/><Relationship Id="rId5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4" Type="http://schemas.openxmlformats.org/officeDocument/2006/relationships/image" Target="../media/image25.jpg"/><Relationship Id="rId5" Type="http://schemas.openxmlformats.org/officeDocument/2006/relationships/image" Target="../media/image26.jpeg"/><Relationship Id="rId6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4" Type="http://schemas.openxmlformats.org/officeDocument/2006/relationships/image" Target="../media/image30.jpeg"/><Relationship Id="rId5" Type="http://schemas.openxmlformats.org/officeDocument/2006/relationships/image" Target="../media/image31.jpeg"/><Relationship Id="rId6" Type="http://schemas.openxmlformats.org/officeDocument/2006/relationships/image" Target="../media/image32.jpeg"/><Relationship Id="rId7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vovskiyva@mgpu.ru" TargetMode="External"/><Relationship Id="rId4" Type="http://schemas.openxmlformats.org/officeDocument/2006/relationships/hyperlink" Target="mailto:y_maria@mail.ru" TargetMode="External"/><Relationship Id="rId5" Type="http://schemas.openxmlformats.org/officeDocument/2006/relationships/hyperlink" Target="mailto:yanishevskayama@mgpu.ru" TargetMode="External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lvovsky@mail.ru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np-avtorskiy-klub.timepad.ru/event/1302369/" TargetMode="External"/><Relationship Id="rId3" Type="http://schemas.openxmlformats.org/officeDocument/2006/relationships/hyperlink" Target="https://np-avtorskiy-klub.timepad.ru/event/1284917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gpu.ru/programs/magister/deyatelnostnye-obrazovatelnye-praktiki-fizika-i-osnovy-estestvoznaniya/" TargetMode="External"/><Relationship Id="rId4" Type="http://schemas.openxmlformats.org/officeDocument/2006/relationships/hyperlink" Target="https://isp.mgpu.ru/magistracy/deyatelnostnye-obrazovatelnye-praktiki-fizika-i-osnovy-estestvoznaniya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vk.com/mgpu.magistratura.fizika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lvovskiyva@mgpu.ru" TargetMode="External"/><Relationship Id="rId4" Type="http://schemas.openxmlformats.org/officeDocument/2006/relationships/hyperlink" Target="mailto:y_maria@mail.ru" TargetMode="External"/><Relationship Id="rId5" Type="http://schemas.openxmlformats.org/officeDocument/2006/relationships/hyperlink" Target="mailto:yanishevskayama@mgpu.ru" TargetMode="External"/><Relationship Id="rId1" Type="http://schemas.openxmlformats.org/officeDocument/2006/relationships/slideLayout" Target="../slideLayouts/slideLayout12.xml"/><Relationship Id="rId2" Type="http://schemas.openxmlformats.org/officeDocument/2006/relationships/hyperlink" Target="mailto:lvovsky@mail.r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mgpu.ru/pk/1.%20%D0%9F%D1%80%D0%B8%D0%B5%D0%BC%D0%BD%D0%B0%D1%8F%20%D0%BA%D0%B0%D0%BC%D0%BF%D0%B0%D0%BD%D0%B8%D1%8F%202020%20(%D0%B2%D1%8B%D1%81%D1%88%D0%B5%D0%B5%20%D0%BE%D0%B1%D1%80%D0%B0%D0%B7%D0%BE%D0%B2%D0%B0%D0%BD%D0%B8%D0%B5)/6.%20%D0%9F%D0%BE%D1%80%D1%8F%D0%B4%D0%BE%D0%BA%20%D1%83%D1%87%D0%B5%D1%82%D0%B0%20%D0%B8%D0%BD%D0%B4%D0%B8%D0%B2%D0%B8%D0%B4%D1%83%D0%B0%D0%BB%D1%8C%D0%BD%D1%8B%D1%85%20%D0%B4%D0%BE%D1%81%D1%82%D0%B8%D0%B6%D0%B5%D0%BD%D0%B8%D0%B9%20%D0%BF%D0%BE%D1%81%D1%82%D1%83%D0%BF%D0%B0%D1%8E%D1%89%D0%B8%D1%85/%D0%9F%D0%BE%D1%80%D1%8F%D0%B4%D0%BE%D0%BA%20%D1%83%D1%87%D0%B5%D1%82%D0%B0%20%D0%B8%D0%BD%D0%B4%D0%B8%D0%B2%D0%B8%D0%B4%D1%83%D0%B0%D0%BB%D1%8C%D0%BD%D1%8B%D1%85%20%D0%B4%D0%BE%D1%81%D1%82%D0%B8%D0%B6%D0%B5%D0%BD%D0%B8%D0%B9%20%D0%BF%D0%BE%D1%81%D1%82%D1%83%D0%BF%D0%B0%D1%8E%D1%89%D0%B8%D1%85%20%D0%B2%20%D0%BC%D0%B0%D0%B3%D0%B8%D1%81%D1%82%D1%80%D0%B0%D1%82%D1%83%D1%80%D1%83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gpu.ru/postuplenie/magistratura/" TargetMode="External"/><Relationship Id="rId4" Type="http://schemas.openxmlformats.org/officeDocument/2006/relationships/hyperlink" Target="https://drive.google.com/drive/folders/1UTA3N2Yfora6c92n6pGMt1AvdSyMNret" TargetMode="External"/><Relationship Id="rId1" Type="http://schemas.openxmlformats.org/officeDocument/2006/relationships/slideLayout" Target="../slideLayouts/slideLayout8.xml"/><Relationship Id="rId2" Type="http://schemas.openxmlformats.org/officeDocument/2006/relationships/hyperlink" Target="https://pk.mgpu.ru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image" Target="../media/image8.jpeg"/><Relationship Id="rId6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882775" y="180324"/>
            <a:ext cx="8621739" cy="457993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Museo Sans Cyrl 300" panose="02000000000000000000" pitchFamily="50" charset="-52"/>
              </a:rPr>
              <a:t>БЮДЖЕТНАЯ (БЕСПЛАТНАЯ)</a:t>
            </a:r>
            <a:br>
              <a:rPr lang="ru-RU" dirty="0">
                <a:solidFill>
                  <a:schemeClr val="bg2">
                    <a:lumMod val="25000"/>
                  </a:schemeClr>
                </a:solidFill>
                <a:latin typeface="Museo Sans Cyrl 300" panose="02000000000000000000" pitchFamily="50" charset="-52"/>
              </a:rPr>
            </a:b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Museo Sans Cyrl 300" panose="02000000000000000000" pitchFamily="50" charset="-52"/>
              </a:rPr>
              <a:t>МАГИСТРАТУРА </a:t>
            </a:r>
            <a:br>
              <a:rPr lang="ru-RU" dirty="0">
                <a:solidFill>
                  <a:schemeClr val="bg2">
                    <a:lumMod val="25000"/>
                  </a:schemeClr>
                </a:solidFill>
                <a:latin typeface="Museo Sans Cyrl 300" panose="02000000000000000000" pitchFamily="50" charset="-52"/>
              </a:rPr>
            </a:b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Museo Sans Cyrl 300" panose="02000000000000000000" pitchFamily="50" charset="-52"/>
              </a:rPr>
              <a:t>«Деятельностные образовательные практики: физика и основы естествознания»</a:t>
            </a:r>
            <a:endParaRPr lang="ru-RU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882774" y="5618935"/>
            <a:ext cx="8426454" cy="762815"/>
          </a:xfrm>
        </p:spPr>
        <p:txBody>
          <a:bodyPr/>
          <a:lstStyle/>
          <a:p>
            <a:r>
              <a:rPr lang="ru-RU"/>
              <a:t>Набор 2020 года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882775" y="242822"/>
            <a:ext cx="8426450" cy="954153"/>
          </a:xfrm>
        </p:spPr>
        <p:txBody>
          <a:bodyPr/>
          <a:lstStyle/>
          <a:p>
            <a:r>
              <a:rPr lang="ru-RU" sz="3600"/>
              <a:t>Второй модуль (февр. – май 2021 г.):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82775" y="1221225"/>
            <a:ext cx="7811342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/>
              <a:t>Психология развития  (совместно с ТТ)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82775" y="5574414"/>
            <a:ext cx="7811342" cy="923330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/>
              <a:t>КВ:  </a:t>
            </a:r>
            <a:r>
              <a:rPr lang="ru-RU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Решение и составление задач по физике повышенной сложности / Проектирование занятий по предметам естественнонаучного цикла в основной и старшей школе</a:t>
            </a:r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82775" y="4677042"/>
            <a:ext cx="7811342" cy="646331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/>
              <a:t>Технологии предпрофильного естественнонаучного образования: деятельностный подход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82775" y="2520579"/>
            <a:ext cx="8276650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/>
              <a:t>Развивающая оценка качества школьного образования (совместно с ТТ)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82775" y="3275383"/>
            <a:ext cx="7811342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/>
              <a:t>Моделирование в физике и других естественнонаучных предметах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82775" y="3970485"/>
            <a:ext cx="7811342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/>
              <a:t>STEM </a:t>
            </a:r>
            <a:r>
              <a:rPr lang="ru-RU"/>
              <a:t>образование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82775" y="1830892"/>
            <a:ext cx="7811342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/>
              <a:t>Проектирование и анализ уроков и занятий в деятельностном подходе </a:t>
            </a:r>
          </a:p>
        </p:txBody>
      </p:sp>
    </p:spTree>
    <p:extLst>
      <p:ext uri="{BB962C8B-B14F-4D97-AF65-F5344CB8AC3E}">
        <p14:creationId xmlns:p14="http://schemas.microsoft.com/office/powerpoint/2010/main" val="312376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882775" y="242822"/>
            <a:ext cx="8426450" cy="954153"/>
          </a:xfrm>
        </p:spPr>
        <p:txBody>
          <a:bodyPr/>
          <a:lstStyle/>
          <a:p>
            <a:r>
              <a:rPr lang="ru-RU"/>
              <a:t>Психология развития</a:t>
            </a:r>
          </a:p>
        </p:txBody>
      </p:sp>
      <p:pic>
        <p:nvPicPr>
          <p:cNvPr id="5" name="Изображение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87724" y="1995037"/>
            <a:ext cx="2844830" cy="4369407"/>
          </a:xfrm>
          <a:prstGeom prst="rect">
            <a:avLst/>
          </a:prstGeom>
        </p:spPr>
      </p:pic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7634" y="3064874"/>
            <a:ext cx="3969076" cy="2926816"/>
          </a:xfrm>
          <a:prstGeom prst="rect">
            <a:avLst/>
          </a:prstGeom>
        </p:spPr>
      </p:pic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8538" y="2126084"/>
            <a:ext cx="2394649" cy="3322575"/>
          </a:xfrm>
          <a:prstGeom prst="rect">
            <a:avLst/>
          </a:prstGeom>
        </p:spPr>
      </p:pic>
      <p:pic>
        <p:nvPicPr>
          <p:cNvPr id="8" name="Изображение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53958" y="3299572"/>
            <a:ext cx="2199566" cy="3323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68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882775" y="242822"/>
            <a:ext cx="8426450" cy="954153"/>
          </a:xfrm>
        </p:spPr>
        <p:txBody>
          <a:bodyPr/>
          <a:lstStyle/>
          <a:p>
            <a:r>
              <a:rPr lang="ru-RU" sz="3600"/>
              <a:t>Третий модуль (сент. – дек. 2021 г.):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82775" y="1381641"/>
            <a:ext cx="7811342" cy="646331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/>
              <a:t>Мировые тенденции в развитии образовательных практик деятельностного типа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82775" y="2411010"/>
            <a:ext cx="7811342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/>
              <a:t>Методология научного исследования в сфере образования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82775" y="3164336"/>
            <a:ext cx="7811342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/>
              <a:t>Анализ проблемных ситуаций и действий в них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82775" y="4028589"/>
            <a:ext cx="7811342" cy="646331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/>
              <a:t>Генетико-моделирующий метод как основа проектирования деятельностного содержания образования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82775" y="5031220"/>
            <a:ext cx="7811342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/>
              <a:t>Практикум по деятельностному подходу в естествознании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82775" y="5806588"/>
            <a:ext cx="7811342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/>
              <a:t>Математические методы психолого-педагогического 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1538069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136316" y="242822"/>
            <a:ext cx="10748209" cy="954153"/>
          </a:xfrm>
        </p:spPr>
        <p:txBody>
          <a:bodyPr/>
          <a:lstStyle/>
          <a:p>
            <a:r>
              <a:rPr lang="ru-RU" sz="4000"/>
              <a:t>Курсы по выбору, спецкурсы, факультативы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82775" y="1228452"/>
            <a:ext cx="781134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/>
              <a:t>Продюсирование в дополнительном образовании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82775" y="1866448"/>
            <a:ext cx="781134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/>
              <a:t>Психологические особенности подростков, анализ кейсов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82775" y="2517524"/>
            <a:ext cx="869164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/>
              <a:t>Творческий подход к проектированию расчетных и экспериментальных задач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82775" y="3270138"/>
            <a:ext cx="781134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/>
              <a:t>Решение и составление задач по физике повышенной сложности</a:t>
            </a:r>
            <a:r>
              <a:rPr lang="ru-RU">
                <a:effectLst/>
              </a:rPr>
              <a:t> </a:t>
            </a:r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882775" y="4951234"/>
            <a:ext cx="781134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/>
              <a:t>Практикум схематизации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82775" y="4022499"/>
            <a:ext cx="7811342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/>
              <a:t>Деятельностный подход в формировании понятийного мышления в естественнонаучных дисциплинах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82775" y="6234601"/>
            <a:ext cx="781134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/>
              <a:t>Разработка оценочных средств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82775" y="5633022"/>
            <a:ext cx="7811342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/>
              <a:t>Зарубежный и отечественный опыт изучения </a:t>
            </a:r>
            <a:r>
              <a:rPr lang="en-US"/>
              <a:t>STEM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6829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42737" y="242822"/>
            <a:ext cx="11028946" cy="954153"/>
          </a:xfrm>
        </p:spPr>
        <p:txBody>
          <a:bodyPr/>
          <a:lstStyle/>
          <a:p>
            <a:r>
              <a:rPr lang="ru-RU" sz="3600"/>
              <a:t>Научно-исследовательская работа, практика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82775" y="1352419"/>
            <a:ext cx="7811342" cy="369332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/>
              <a:t>Научно-методический семинар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82775" y="2105545"/>
            <a:ext cx="7811342" cy="369332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/>
              <a:t>Университетский семинар «Деятельностный подход в образовании»</a:t>
            </a:r>
            <a:r>
              <a:rPr lang="ru-RU">
                <a:effectLst/>
              </a:rPr>
              <a:t> </a:t>
            </a: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882775" y="2887406"/>
            <a:ext cx="7811342" cy="646331"/>
          </a:xfrm>
          <a:prstGeom prst="rect">
            <a:avLst/>
          </a:prstGeom>
          <a:solidFill>
            <a:srgbClr val="FF66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/>
              <a:t>Учебная и производственная практика на базе лучших школ Москвы, образовательных организаций магистрантов, а также на базе:</a:t>
            </a:r>
            <a:r>
              <a:rPr lang="ru-RU">
                <a:effectLst/>
              </a:rPr>
              <a:t> </a:t>
            </a:r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577933" y="4747591"/>
            <a:ext cx="7811342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>
                <a:hlinkClick r:id="rId2"/>
              </a:rPr>
              <a:t>Центр проектного творчества «Старт-ПРО» </a:t>
            </a: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323933" y="3975114"/>
            <a:ext cx="781134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>
                <a:hlinkClick r:id="rId3"/>
              </a:rPr>
              <a:t>Некоммерческое партнерство «Авторский Клуб»</a:t>
            </a: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019090" y="5418898"/>
            <a:ext cx="7811342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>
                <a:hlinkClick r:id="rId4" action="ppaction://hlinkfile"/>
              </a:rPr>
              <a:t>Курчатовский центр непрерывного конвергентного образования</a:t>
            </a: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540459" y="6191780"/>
            <a:ext cx="7811342" cy="64633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ru-RU" u="sng">
                <a:hlinkClick r:id="rId5" action="ppaction://hlinkfile"/>
              </a:rPr>
              <a:t>СТЕМФОРД от АНО «еНано» (группа РОСНАНО) по СТЕМ-образованию и основам нанотехнологий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534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228171" y="280393"/>
            <a:ext cx="9372600" cy="720725"/>
          </a:xfrm>
        </p:spPr>
        <p:txBody>
          <a:bodyPr/>
          <a:lstStyle/>
          <a:p>
            <a:r>
              <a:rPr lang="ru-RU" sz="3600"/>
              <a:t>Руководитель программы и преподаватель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45998" y="1208653"/>
            <a:ext cx="7766090" cy="5443116"/>
          </a:xfrm>
        </p:spPr>
        <p:txBody>
          <a:bodyPr/>
          <a:lstStyle/>
          <a:p>
            <a:r>
              <a:rPr lang="ru-RU" u="sng">
                <a:hlinkClick r:id="rId2"/>
              </a:rPr>
              <a:t>Владимир Александрович Львовский</a:t>
            </a:r>
            <a:endParaRPr lang="ru-RU"/>
          </a:p>
          <a:p>
            <a:r>
              <a:rPr lang="en-US" u="sng">
                <a:hlinkClick r:id="rId3"/>
              </a:rPr>
              <a:t>lvovsky</a:t>
            </a:r>
            <a:r>
              <a:rPr lang="ru-RU" u="sng">
                <a:hlinkClick r:id="rId3"/>
              </a:rPr>
              <a:t>@</a:t>
            </a:r>
            <a:r>
              <a:rPr lang="en-US" u="sng">
                <a:hlinkClick r:id="rId3"/>
              </a:rPr>
              <a:t>mail</a:t>
            </a:r>
            <a:r>
              <a:rPr lang="ru-RU" u="sng">
                <a:hlinkClick r:id="rId3"/>
              </a:rPr>
              <a:t>.</a:t>
            </a:r>
            <a:r>
              <a:rPr lang="en-US" u="sng">
                <a:hlinkClick r:id="rId3"/>
              </a:rPr>
              <a:t>ru</a:t>
            </a:r>
            <a:r>
              <a:rPr lang="ru-RU" u="sng"/>
              <a:t>,</a:t>
            </a:r>
            <a:r>
              <a:rPr lang="ru-RU"/>
              <a:t> +79161569511. </a:t>
            </a:r>
          </a:p>
          <a:p>
            <a:r>
              <a:rPr lang="en-US"/>
              <a:t> </a:t>
            </a:r>
            <a:endParaRPr lang="ru-RU"/>
          </a:p>
          <a:p>
            <a:r>
              <a:rPr lang="en-US" sz="2000"/>
              <a:t>Кандидат психологических наук, выпускник физического факультета МГПИ им. В.И. Ленина (ныне МПГУ), учитель и методист по физике и естествознанию, </a:t>
            </a:r>
            <a:r>
              <a:rPr lang="en-US" sz="2000">
                <a:hlinkClick r:id="rId4"/>
              </a:rPr>
              <a:t>автор курса физики в развивающем обучении</a:t>
            </a:r>
            <a:r>
              <a:rPr lang="en-US" sz="2000"/>
              <a:t>, тренер, международный эксперт по оценке качества знаний. </a:t>
            </a:r>
            <a:endParaRPr lang="ru-RU" sz="2000"/>
          </a:p>
          <a:p>
            <a:r>
              <a:rPr lang="en-US" sz="2000"/>
              <a:t>Заведующий лабораторией проектирования деятельностного содержания образования института системных проектов МГПУ.</a:t>
            </a:r>
            <a:endParaRPr lang="ru-RU" sz="2000"/>
          </a:p>
          <a:p>
            <a:r>
              <a:rPr lang="en-US" sz="2000"/>
              <a:t>Соруководитель некоммерческого партнерства “</a:t>
            </a:r>
            <a:r>
              <a:rPr lang="en-US" sz="2000">
                <a:hlinkClick r:id="rId5"/>
              </a:rPr>
              <a:t>Авторский Клуб</a:t>
            </a:r>
            <a:r>
              <a:rPr lang="en-US" sz="2000"/>
              <a:t>”.</a:t>
            </a:r>
            <a:endParaRPr lang="ru-RU" sz="2000"/>
          </a:p>
          <a:p>
            <a:r>
              <a:rPr lang="en-US" sz="2000"/>
              <a:t>Проректор Открытого института “</a:t>
            </a:r>
            <a:r>
              <a:rPr lang="en-US" sz="2000">
                <a:hlinkClick r:id="rId6"/>
              </a:rPr>
              <a:t>Развивающее образование</a:t>
            </a:r>
            <a:r>
              <a:rPr lang="en-US" sz="2000"/>
              <a:t>”.</a:t>
            </a:r>
            <a:endParaRPr lang="ru-RU" sz="2000"/>
          </a:p>
          <a:p>
            <a:endParaRPr lang="ru-RU"/>
          </a:p>
        </p:txBody>
      </p:sp>
      <p:pic>
        <p:nvPicPr>
          <p:cNvPr id="6" name="Рисунок 10">
            <a:extLst>
              <a:ext uri="{FF2B5EF4-FFF2-40B4-BE49-F238E27FC236}">
                <a16:creationId xmlns:a16="http://schemas.microsoft.com/office/drawing/2014/main" xmlns="" id="{D5A95232-6EE5-4926-885A-BD1E3A0E07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64147" y="3044239"/>
            <a:ext cx="2363597" cy="236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274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:a16="http://schemas.microsoft.com/office/drawing/2014/main" xmlns="" id="{CAB142FC-88E9-4217-9FC1-0FC162758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071" y="226146"/>
            <a:ext cx="11194929" cy="13255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Museo Sans Cyrl 300" panose="02000000000000000000" pitchFamily="50" charset="-52"/>
              </a:rPr>
              <a:t>Профессорско-преподавательский состав</a:t>
            </a:r>
          </a:p>
        </p:txBody>
      </p:sp>
      <p:pic>
        <p:nvPicPr>
          <p:cNvPr id="6" name="Picture 2" descr="Ð­Ð»ÑÐºÐ¾Ð½Ð¸Ð½ ÐÐ¾ÑÐ¸Ñ ÐÐ°Ð½Ð¸Ð¸Ð»Ð¾Ð²Ð¸Ñ">
            <a:extLst>
              <a:ext uri="{FF2B5EF4-FFF2-40B4-BE49-F238E27FC236}">
                <a16:creationId xmlns:a16="http://schemas.microsoft.com/office/drawing/2014/main" xmlns="" id="{61F6BD43-974F-4CEB-A9AA-15E6D01A5E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9279" y="1740681"/>
            <a:ext cx="1810115" cy="2534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Текст 5">
            <a:extLst>
              <a:ext uri="{FF2B5EF4-FFF2-40B4-BE49-F238E27FC236}">
                <a16:creationId xmlns:a16="http://schemas.microsoft.com/office/drawing/2014/main" xmlns="" id="{7FC7A369-E7D5-4C6D-AE92-799E587C71E7}"/>
              </a:ext>
            </a:extLst>
          </p:cNvPr>
          <p:cNvSpPr txBox="1">
            <a:spLocks/>
          </p:cNvSpPr>
          <p:nvPr/>
        </p:nvSpPr>
        <p:spPr>
          <a:xfrm>
            <a:off x="997071" y="4565898"/>
            <a:ext cx="2696141" cy="863876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defRPr sz="2800"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  <a:lvl2pPr marL="4572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2pPr>
            <a:lvl3pPr marL="9144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defRPr sz="2000"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3pPr>
            <a:lvl4pPr marL="1371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defRPr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4pPr>
            <a:lvl5pPr marL="18288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defRPr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Museo Sans Cyrl 300" panose="02000000000000000000" pitchFamily="50" charset="-52"/>
              </a:rPr>
              <a:t>Б.Д. Эльконин  </a:t>
            </a:r>
            <a:endParaRPr lang="ru-RU" sz="1800" b="1" dirty="0">
              <a:solidFill>
                <a:schemeClr val="tx1">
                  <a:lumMod val="85000"/>
                  <a:lumOff val="15000"/>
                </a:schemeClr>
              </a:solidFill>
              <a:latin typeface="Museo Sans Cyrl 300" panose="02000000000000000000" pitchFamily="50" charset="-52"/>
            </a:endParaRPr>
          </a:p>
          <a:p>
            <a:pPr algn="ctr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Museo Sans Cyrl 300" panose="02000000000000000000" pitchFamily="50" charset="-52"/>
              </a:rPr>
              <a:t>Доктор психологических наук, профессор</a:t>
            </a:r>
            <a:endParaRPr lang="ru-RU" sz="1700" dirty="0">
              <a:solidFill>
                <a:schemeClr val="tx1">
                  <a:lumMod val="85000"/>
                  <a:lumOff val="15000"/>
                </a:schemeClr>
              </a:solidFill>
              <a:latin typeface="Museo Sans Cyrl 300" panose="02000000000000000000" pitchFamily="50" charset="-52"/>
            </a:endParaRPr>
          </a:p>
        </p:txBody>
      </p:sp>
      <p:pic>
        <p:nvPicPr>
          <p:cNvPr id="9" name="Рисунок 10" descr="Изображение выглядит как мужчина, человек, стена, галсту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472C9F3C-4687-439B-A4DC-EEAF413080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476" y="1740680"/>
            <a:ext cx="2534161" cy="2534161"/>
          </a:xfrm>
          <a:prstGeom prst="rect">
            <a:avLst/>
          </a:prstGeom>
        </p:spPr>
      </p:pic>
      <p:sp>
        <p:nvSpPr>
          <p:cNvPr id="12" name="Текст 5">
            <a:extLst>
              <a:ext uri="{FF2B5EF4-FFF2-40B4-BE49-F238E27FC236}">
                <a16:creationId xmlns:a16="http://schemas.microsoft.com/office/drawing/2014/main" xmlns="" id="{7FC7A369-E7D5-4C6D-AE92-799E587C71E7}"/>
              </a:ext>
            </a:extLst>
          </p:cNvPr>
          <p:cNvSpPr txBox="1">
            <a:spLocks/>
          </p:cNvSpPr>
          <p:nvPr/>
        </p:nvSpPr>
        <p:spPr>
          <a:xfrm>
            <a:off x="3590476" y="4546911"/>
            <a:ext cx="2696141" cy="86387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defRPr sz="2800"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  <a:lvl2pPr marL="4572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2pPr>
            <a:lvl3pPr marL="9144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defRPr sz="2000"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3pPr>
            <a:lvl4pPr marL="1371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defRPr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4pPr>
            <a:lvl5pPr marL="18288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defRPr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useo Sans Cyrl 300" panose="02000000000000000000" pitchFamily="50" charset="-52"/>
              </a:rPr>
              <a:t>М.В. Кларин  </a:t>
            </a:r>
          </a:p>
          <a:p>
            <a:pPr algn="ctr"/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Museo Sans Cyrl 300" panose="02000000000000000000" pitchFamily="50" charset="-52"/>
              </a:rPr>
              <a:t>Доктор педагогических наук, профессор, чл.-корр. РАО</a:t>
            </a:r>
          </a:p>
        </p:txBody>
      </p:sp>
      <p:pic>
        <p:nvPicPr>
          <p:cNvPr id="3" name="Изображение 2" descr="DSC00668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4246" y="1740681"/>
            <a:ext cx="1900620" cy="2534160"/>
          </a:xfrm>
          <a:prstGeom prst="rect">
            <a:avLst/>
          </a:prstGeom>
        </p:spPr>
      </p:pic>
      <p:sp>
        <p:nvSpPr>
          <p:cNvPr id="13" name="Текст 5">
            <a:extLst>
              <a:ext uri="{FF2B5EF4-FFF2-40B4-BE49-F238E27FC236}">
                <a16:creationId xmlns:a16="http://schemas.microsoft.com/office/drawing/2014/main" xmlns="" id="{7FC7A369-E7D5-4C6D-AE92-799E587C71E7}"/>
              </a:ext>
            </a:extLst>
          </p:cNvPr>
          <p:cNvSpPr txBox="1">
            <a:spLocks/>
          </p:cNvSpPr>
          <p:nvPr/>
        </p:nvSpPr>
        <p:spPr>
          <a:xfrm>
            <a:off x="6480036" y="4565898"/>
            <a:ext cx="2696141" cy="863876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defRPr sz="2800"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  <a:lvl2pPr marL="4572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2pPr>
            <a:lvl3pPr marL="9144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defRPr sz="2000"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3pPr>
            <a:lvl4pPr marL="1371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defRPr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4pPr>
            <a:lvl5pPr marL="18288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defRPr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b="1" dirty="0">
                <a:solidFill>
                  <a:schemeClr val="tx1">
                    <a:lumMod val="85000"/>
                    <a:lumOff val="15000"/>
                  </a:schemeClr>
                </a:solidFill>
                <a:latin typeface="Museo Sans Cyrl 300" panose="02000000000000000000" pitchFamily="50" charset="-52"/>
              </a:rPr>
              <a:t>Г.А. Цукерман  </a:t>
            </a:r>
            <a:endParaRPr lang="ru-RU" sz="1800" b="1" dirty="0">
              <a:solidFill>
                <a:schemeClr val="tx1">
                  <a:lumMod val="85000"/>
                  <a:lumOff val="15000"/>
                </a:schemeClr>
              </a:solidFill>
              <a:latin typeface="Museo Sans Cyrl 300" panose="02000000000000000000" pitchFamily="50" charset="-52"/>
            </a:endParaRPr>
          </a:p>
          <a:p>
            <a:pPr algn="ctr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  <a:latin typeface="Museo Sans Cyrl 300" panose="02000000000000000000" pitchFamily="50" charset="-52"/>
              </a:rPr>
              <a:t>Доктор психологических наук, профессор</a:t>
            </a:r>
            <a:endParaRPr lang="ru-RU" sz="1700" dirty="0">
              <a:solidFill>
                <a:schemeClr val="tx1">
                  <a:lumMod val="85000"/>
                  <a:lumOff val="15000"/>
                </a:schemeClr>
              </a:solidFill>
              <a:latin typeface="Museo Sans Cyrl 300" panose="02000000000000000000" pitchFamily="50" charset="-52"/>
            </a:endParaRPr>
          </a:p>
        </p:txBody>
      </p:sp>
      <p:pic>
        <p:nvPicPr>
          <p:cNvPr id="14" name="Изображение 13" descr="Нежнов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0387" y="1740681"/>
            <a:ext cx="1730937" cy="2563814"/>
          </a:xfrm>
          <a:prstGeom prst="rect">
            <a:avLst/>
          </a:prstGeom>
        </p:spPr>
      </p:pic>
      <p:sp>
        <p:nvSpPr>
          <p:cNvPr id="15" name="Текст 8">
            <a:extLst>
              <a:ext uri="{FF2B5EF4-FFF2-40B4-BE49-F238E27FC236}">
                <a16:creationId xmlns:a16="http://schemas.microsoft.com/office/drawing/2014/main" xmlns="" id="{CCBC7B0C-65DF-441A-9D0C-0451BB537A56}"/>
              </a:ext>
            </a:extLst>
          </p:cNvPr>
          <p:cNvSpPr txBox="1">
            <a:spLocks/>
          </p:cNvSpPr>
          <p:nvPr/>
        </p:nvSpPr>
        <p:spPr bwMode="auto">
          <a:xfrm>
            <a:off x="9321463" y="4546911"/>
            <a:ext cx="2731535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defRPr sz="2800"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  <a:lvl2pPr marL="4572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2pPr>
            <a:lvl3pPr marL="9144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defRPr sz="2000"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3pPr>
            <a:lvl4pPr marL="1371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defRPr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4pPr>
            <a:lvl5pPr marL="18288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defRPr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useo Sans Cyrl 300" panose="02000000000000000000" pitchFamily="50" charset="-52"/>
              </a:rPr>
              <a:t>П.Г. </a:t>
            </a:r>
            <a:r>
              <a:rPr lang="ru-RU" sz="16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Museo Sans Cyrl 300" panose="02000000000000000000" pitchFamily="50" charset="-52"/>
              </a:rPr>
              <a:t>Нежнов</a:t>
            </a:r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useo Sans Cyrl 300" panose="02000000000000000000" pitchFamily="50" charset="-52"/>
              </a:rPr>
              <a:t>  </a:t>
            </a:r>
          </a:p>
          <a:p>
            <a:pPr marL="0" indent="0" algn="ctr"/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useo Sans Cyrl 300" panose="02000000000000000000" pitchFamily="50" charset="-52"/>
              </a:rPr>
              <a:t>Кандидат психологических наук , доцент</a:t>
            </a:r>
            <a:r>
              <a:rPr lang="ru-RU" sz="1800" dirty="0"/>
              <a:t/>
            </a:r>
            <a:br>
              <a:rPr lang="ru-RU" sz="1800" dirty="0"/>
            </a:br>
            <a:endParaRPr lang="ru-RU" sz="1700" dirty="0">
              <a:solidFill>
                <a:schemeClr val="tx1">
                  <a:lumMod val="85000"/>
                  <a:lumOff val="15000"/>
                </a:schemeClr>
              </a:solidFill>
              <a:latin typeface="Museo Sans Cyrl 300" panose="020000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797832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5">
            <a:extLst>
              <a:ext uri="{FF2B5EF4-FFF2-40B4-BE49-F238E27FC236}">
                <a16:creationId xmlns:a16="http://schemas.microsoft.com/office/drawing/2014/main" xmlns="" id="{7FC7A369-E7D5-4C6D-AE92-799E587C71E7}"/>
              </a:ext>
            </a:extLst>
          </p:cNvPr>
          <p:cNvSpPr txBox="1">
            <a:spLocks/>
          </p:cNvSpPr>
          <p:nvPr/>
        </p:nvSpPr>
        <p:spPr>
          <a:xfrm>
            <a:off x="997072" y="3067248"/>
            <a:ext cx="2766084" cy="808586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defRPr sz="2800"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  <a:lvl2pPr marL="4572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2pPr>
            <a:lvl3pPr marL="9144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defRPr sz="2000"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3pPr>
            <a:lvl4pPr marL="1371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defRPr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4pPr>
            <a:lvl5pPr marL="18288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defRPr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useo Sans Cyrl 300" panose="02000000000000000000" pitchFamily="50" charset="-52"/>
              </a:rPr>
              <a:t>А.А. Попов </a:t>
            </a:r>
          </a:p>
          <a:p>
            <a:pPr algn="ctr"/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  <a:latin typeface="Museo Sans Cyrl 300" panose="02000000000000000000" pitchFamily="50" charset="-52"/>
              </a:rPr>
              <a:t>Доктор философских наук, профессор</a:t>
            </a:r>
          </a:p>
        </p:txBody>
      </p:sp>
      <p:pic>
        <p:nvPicPr>
          <p:cNvPr id="16" name="Изображение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492" y="4081947"/>
            <a:ext cx="2677664" cy="2677664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938262" y="5309279"/>
            <a:ext cx="37833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/>
              <a:t>С.А. Ловягин</a:t>
            </a:r>
            <a:r>
              <a:rPr lang="ru-RU" sz="1600"/>
              <a:t>, </a:t>
            </a:r>
          </a:p>
          <a:p>
            <a:r>
              <a:rPr lang="ru-RU" sz="1600"/>
              <a:t>канд. пед. наук, доцент, соруководитель программы</a:t>
            </a:r>
            <a:r>
              <a:rPr lang="en-US" sz="1600"/>
              <a:t> </a:t>
            </a:r>
            <a:r>
              <a:rPr lang="ru-RU" sz="1600"/>
              <a:t>магистратуры ФЕСТ</a:t>
            </a:r>
          </a:p>
        </p:txBody>
      </p:sp>
      <p:pic>
        <p:nvPicPr>
          <p:cNvPr id="18" name="Изображение 17" descr="Снимок экрана 2020-05-26 в 16.49.5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422" y="1993780"/>
            <a:ext cx="2363039" cy="267766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891764" y="4893780"/>
            <a:ext cx="30924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/>
              <a:t>И.А. Вальдман</a:t>
            </a:r>
            <a:r>
              <a:rPr lang="ru-RU" sz="1600"/>
              <a:t>, </a:t>
            </a:r>
          </a:p>
          <a:p>
            <a:pPr algn="ctr"/>
            <a:r>
              <a:rPr lang="ru-RU" sz="1600"/>
              <a:t>канд. пед. наук, </a:t>
            </a:r>
          </a:p>
          <a:p>
            <a:pPr algn="ctr"/>
            <a:r>
              <a:rPr lang="ru-RU" sz="1600"/>
              <a:t>ген. директор еНано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5610" y="681022"/>
            <a:ext cx="1953871" cy="2212759"/>
          </a:xfrm>
          <a:prstGeom prst="rect">
            <a:avLst/>
          </a:prstGeom>
        </p:spPr>
      </p:pic>
      <p:pic>
        <p:nvPicPr>
          <p:cNvPr id="11" name="Изображение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1269" y="920335"/>
            <a:ext cx="2540000" cy="2540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904562" y="3460335"/>
            <a:ext cx="2236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/>
              <a:t>Н.А. Парфентьева</a:t>
            </a:r>
          </a:p>
          <a:p>
            <a:pPr algn="ctr"/>
            <a:r>
              <a:rPr lang="ru-RU" sz="1600"/>
              <a:t>канд.физ-мат наук, профессор</a:t>
            </a:r>
          </a:p>
        </p:txBody>
      </p:sp>
    </p:spTree>
    <p:extLst>
      <p:ext uri="{BB962C8B-B14F-4D97-AF65-F5344CB8AC3E}">
        <p14:creationId xmlns:p14="http://schemas.microsoft.com/office/powerpoint/2010/main" val="23494863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0670" y="399665"/>
            <a:ext cx="1905000" cy="2540000"/>
          </a:xfrm>
          <a:prstGeom prst="rect">
            <a:avLst/>
          </a:prstGeom>
        </p:spPr>
      </p:pic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3345028"/>
            <a:ext cx="2182640" cy="2333514"/>
          </a:xfrm>
          <a:prstGeom prst="rect">
            <a:avLst/>
          </a:prstGeom>
        </p:spPr>
      </p:pic>
      <p:pic>
        <p:nvPicPr>
          <p:cNvPr id="9" name="Рисунок 11" descr="Изображение выглядит как стена, человек, внутренний, музык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2CC989F2-ED3B-4B27-8D8B-8582A5E0B1A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5"/>
          <a:stretch/>
        </p:blipFill>
        <p:spPr>
          <a:xfrm>
            <a:off x="8038537" y="2095516"/>
            <a:ext cx="2293602" cy="2273074"/>
          </a:xfrm>
          <a:prstGeom prst="rect">
            <a:avLst/>
          </a:prstGeom>
        </p:spPr>
      </p:pic>
      <p:pic>
        <p:nvPicPr>
          <p:cNvPr id="11" name="Рисунок 3" descr="Изображение выглядит как человек, стена, галстук, внутренний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22B6C078-1CB2-4914-BB31-7D074E21D3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269" y="187142"/>
            <a:ext cx="1555676" cy="2333514"/>
          </a:xfrm>
          <a:prstGeom prst="rect">
            <a:avLst/>
          </a:prstGeom>
        </p:spPr>
      </p:pic>
      <p:pic>
        <p:nvPicPr>
          <p:cNvPr id="8" name="Изображение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40670" y="3963699"/>
            <a:ext cx="1861003" cy="186100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324036" y="3205449"/>
            <a:ext cx="182163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/>
              <a:t>Е.В. Высоцкая</a:t>
            </a:r>
          </a:p>
          <a:p>
            <a:pPr algn="ctr"/>
            <a:r>
              <a:rPr lang="ru-RU" sz="1600"/>
              <a:t>канд.пс.наук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219292" y="4576420"/>
            <a:ext cx="1943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/>
              <a:t>Е.Г. Ушакова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76400" y="5803407"/>
            <a:ext cx="228820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/>
              <a:t>Е.В. Чудинова</a:t>
            </a:r>
          </a:p>
          <a:p>
            <a:pPr algn="ctr"/>
            <a:r>
              <a:rPr lang="ru-RU" sz="1600"/>
              <a:t>канд.пс.наук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82584" y="2647277"/>
            <a:ext cx="208202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/>
              <a:t>А.Б. Воронцов</a:t>
            </a:r>
          </a:p>
          <a:p>
            <a:pPr algn="ctr"/>
            <a:r>
              <a:rPr lang="ru-RU" sz="1600"/>
              <a:t>канд.пед.наук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25433" y="5999320"/>
            <a:ext cx="233635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/>
              <a:t>А.М. Медведев</a:t>
            </a:r>
          </a:p>
          <a:p>
            <a:pPr algn="ctr"/>
            <a:r>
              <a:rPr lang="ru-RU" sz="1600"/>
              <a:t>канд.пс.наук</a:t>
            </a:r>
          </a:p>
        </p:txBody>
      </p:sp>
    </p:spTree>
    <p:extLst>
      <p:ext uri="{BB962C8B-B14F-4D97-AF65-F5344CB8AC3E}">
        <p14:creationId xmlns:p14="http://schemas.microsoft.com/office/powerpoint/2010/main" val="1049380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Изображение 5" descr="Macintosh HD:Users:lvovsky:Desktop:Мрдуляш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972" y="543031"/>
            <a:ext cx="1869350" cy="19055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1" descr="одболотова Марина Ивановна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604" y="543031"/>
            <a:ext cx="2008818" cy="210776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3" descr="ададаев Сергей Алексеевич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306" y="543031"/>
            <a:ext cx="2071952" cy="2075777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Изображение 8" descr="Macintosh HD:Users:lvovsky:Desktop:Венгер.jpe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1359" y="3338979"/>
            <a:ext cx="1629150" cy="217454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Надпись 29"/>
          <p:cNvSpPr txBox="1"/>
          <p:nvPr/>
        </p:nvSpPr>
        <p:spPr>
          <a:xfrm>
            <a:off x="1775737" y="2650800"/>
            <a:ext cx="1824585" cy="45085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600" b="1">
                <a:effectLst/>
                <a:latin typeface="Times New Roman"/>
                <a:ea typeface="Calibri"/>
                <a:cs typeface="Times New Roman"/>
              </a:rPr>
              <a:t>П.Б. Мрдуляш </a:t>
            </a:r>
            <a:endParaRPr lang="ru-RU" sz="1600">
              <a:effectLst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60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ru-RU" sz="1600">
              <a:effectLst/>
              <a:ea typeface="Calibri"/>
              <a:cs typeface="Times New Roman"/>
            </a:endParaRPr>
          </a:p>
        </p:txBody>
      </p:sp>
      <p:sp>
        <p:nvSpPr>
          <p:cNvPr id="11" name="Надпись 3"/>
          <p:cNvSpPr txBox="1"/>
          <p:nvPr/>
        </p:nvSpPr>
        <p:spPr>
          <a:xfrm>
            <a:off x="4733603" y="2813732"/>
            <a:ext cx="2193329" cy="45085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600" b="1">
                <a:effectLst/>
                <a:latin typeface="Times New Roman"/>
                <a:ea typeface="Calibri"/>
                <a:cs typeface="Times New Roman"/>
              </a:rPr>
              <a:t>М.И. Подболотова </a:t>
            </a:r>
            <a:endParaRPr lang="ru-RU" sz="1600">
              <a:effectLst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600">
                <a:latin typeface="Times New Roman"/>
                <a:ea typeface="Calibri"/>
                <a:cs typeface="Times New Roman"/>
              </a:rPr>
              <a:t>К</a:t>
            </a:r>
            <a:r>
              <a:rPr lang="ru-RU" sz="1600">
                <a:effectLst/>
                <a:latin typeface="Times New Roman"/>
                <a:ea typeface="Calibri"/>
                <a:cs typeface="Times New Roman"/>
              </a:rPr>
              <a:t>анд.пед. наук, доцент</a:t>
            </a:r>
            <a:endParaRPr lang="ru-RU" sz="1600">
              <a:effectLst/>
              <a:ea typeface="Calibri"/>
              <a:cs typeface="Times New Roman"/>
            </a:endParaRPr>
          </a:p>
        </p:txBody>
      </p:sp>
      <p:sp>
        <p:nvSpPr>
          <p:cNvPr id="12" name="Надпись 26"/>
          <p:cNvSpPr txBox="1"/>
          <p:nvPr/>
        </p:nvSpPr>
        <p:spPr>
          <a:xfrm>
            <a:off x="7496975" y="2650800"/>
            <a:ext cx="2780307" cy="688179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600" b="1">
                <a:effectLst/>
                <a:latin typeface="Times New Roman"/>
                <a:ea typeface="Calibri"/>
                <a:cs typeface="Times New Roman"/>
              </a:rPr>
              <a:t>С.А. Зададаев</a:t>
            </a:r>
            <a:endParaRPr lang="ru-RU" sz="1600">
              <a:effectLst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600">
                <a:latin typeface="Times New Roman"/>
                <a:ea typeface="Calibri"/>
                <a:cs typeface="Times New Roman"/>
              </a:rPr>
              <a:t>к</a:t>
            </a:r>
            <a:r>
              <a:rPr lang="ru-RU" sz="1600">
                <a:effectLst/>
                <a:latin typeface="Times New Roman"/>
                <a:ea typeface="Calibri"/>
                <a:cs typeface="Times New Roman"/>
              </a:rPr>
              <a:t>анд.физмат.наук, доцент</a:t>
            </a:r>
            <a:endParaRPr lang="ru-RU" sz="1600">
              <a:effectLst/>
              <a:ea typeface="Calibri"/>
              <a:cs typeface="Times New Roman"/>
            </a:endParaRPr>
          </a:p>
        </p:txBody>
      </p:sp>
      <p:sp>
        <p:nvSpPr>
          <p:cNvPr id="13" name="Надпись 12"/>
          <p:cNvSpPr txBox="1"/>
          <p:nvPr/>
        </p:nvSpPr>
        <p:spPr>
          <a:xfrm>
            <a:off x="7606499" y="5625175"/>
            <a:ext cx="2827889" cy="961124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600" b="1">
                <a:effectLst/>
                <a:latin typeface="Times New Roman"/>
                <a:ea typeface="Calibri"/>
                <a:cs typeface="Times New Roman"/>
              </a:rPr>
              <a:t>А.Л. Венгер</a:t>
            </a:r>
            <a:r>
              <a:rPr lang="ru-RU" sz="1600">
                <a:effectLst/>
                <a:latin typeface="Times New Roman"/>
                <a:ea typeface="Calibri"/>
                <a:cs typeface="Times New Roman"/>
              </a:rPr>
              <a:t>, доктор психологических наук, профессор</a:t>
            </a:r>
            <a:endParaRPr lang="ru-RU" sz="1600">
              <a:effectLst/>
              <a:ea typeface="Calibri"/>
              <a:cs typeface="Times New Roman"/>
            </a:endParaRPr>
          </a:p>
        </p:txBody>
      </p:sp>
      <p:pic>
        <p:nvPicPr>
          <p:cNvPr id="14" name="Изображение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25903" y="3498638"/>
            <a:ext cx="1974419" cy="197441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599993" y="5715687"/>
            <a:ext cx="183819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/>
              <a:t>А.Г. Малин</a:t>
            </a:r>
          </a:p>
          <a:p>
            <a:pPr algn="ctr"/>
            <a:r>
              <a:rPr lang="ru-RU" sz="1600"/>
              <a:t>канд.пед.н.</a:t>
            </a:r>
          </a:p>
        </p:txBody>
      </p:sp>
      <p:pic>
        <p:nvPicPr>
          <p:cNvPr id="16" name="Изображение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16892" y="3758094"/>
            <a:ext cx="1825529" cy="1825529"/>
          </a:xfrm>
          <a:prstGeom prst="rect">
            <a:avLst/>
          </a:prstGeom>
        </p:spPr>
      </p:pic>
      <p:sp>
        <p:nvSpPr>
          <p:cNvPr id="17" name="Надпись 26"/>
          <p:cNvSpPr txBox="1"/>
          <p:nvPr/>
        </p:nvSpPr>
        <p:spPr>
          <a:xfrm>
            <a:off x="4389447" y="5715687"/>
            <a:ext cx="2780307" cy="688179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ru-RU" sz="1600" b="1">
                <a:effectLst/>
                <a:latin typeface="Times New Roman"/>
                <a:ea typeface="Calibri"/>
                <a:cs typeface="Times New Roman"/>
              </a:rPr>
              <a:t>А.М. Аронов</a:t>
            </a:r>
            <a:endParaRPr lang="ru-RU" sz="1600">
              <a:effectLst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600">
                <a:latin typeface="Times New Roman"/>
                <a:ea typeface="Calibri"/>
                <a:cs typeface="Times New Roman"/>
              </a:rPr>
              <a:t>к</a:t>
            </a:r>
            <a:r>
              <a:rPr lang="ru-RU" sz="1600">
                <a:effectLst/>
                <a:latin typeface="Times New Roman"/>
                <a:ea typeface="Calibri"/>
                <a:cs typeface="Times New Roman"/>
              </a:rPr>
              <a:t>анд.физмат.наук, доцент</a:t>
            </a:r>
            <a:endParaRPr lang="ru-RU" sz="1600">
              <a:effectLst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34966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40619" y="258682"/>
            <a:ext cx="8643474" cy="6302422"/>
          </a:xfrm>
        </p:spPr>
        <p:txBody>
          <a:bodyPr/>
          <a:lstStyle/>
          <a:p>
            <a:r>
              <a:rPr lang="ru-RU" sz="2200">
                <a:solidFill>
                  <a:srgbClr val="FF0000"/>
                </a:solidFill>
              </a:rPr>
              <a:t>Код и направление подготовки:  </a:t>
            </a:r>
            <a:r>
              <a:rPr lang="ru-RU" sz="2200"/>
              <a:t>44.04.01. Педагогическое образование</a:t>
            </a:r>
          </a:p>
          <a:p>
            <a:r>
              <a:rPr lang="ru-RU" sz="2200">
                <a:solidFill>
                  <a:srgbClr val="FF0000"/>
                </a:solidFill>
              </a:rPr>
              <a:t>Срок освоения:</a:t>
            </a:r>
            <a:r>
              <a:rPr lang="ru-RU" sz="2200"/>
              <a:t> 2 года (1,5 + 0,5 ВКР)</a:t>
            </a:r>
          </a:p>
          <a:p>
            <a:r>
              <a:rPr lang="ru-RU" sz="2200">
                <a:solidFill>
                  <a:srgbClr val="FF0000"/>
                </a:solidFill>
              </a:rPr>
              <a:t>Трудоемкость:</a:t>
            </a:r>
            <a:r>
              <a:rPr lang="ru-RU" sz="2200"/>
              <a:t> 120 з.е.</a:t>
            </a:r>
          </a:p>
          <a:p>
            <a:r>
              <a:rPr lang="ru-RU" sz="2200">
                <a:solidFill>
                  <a:srgbClr val="FF0000"/>
                </a:solidFill>
              </a:rPr>
              <a:t>Расписание:</a:t>
            </a:r>
            <a:r>
              <a:rPr lang="ru-RU" sz="2200"/>
              <a:t>  среда 16.00 – 20.50, суббота 09.00 – 16.00 </a:t>
            </a:r>
          </a:p>
          <a:p>
            <a:r>
              <a:rPr lang="ru-RU" sz="2200">
                <a:solidFill>
                  <a:srgbClr val="FF0000"/>
                </a:solidFill>
              </a:rPr>
              <a:t>Вступительные испытания </a:t>
            </a:r>
            <a:r>
              <a:rPr lang="ru-RU" sz="2200"/>
              <a:t>– педагогика, естествознание (письменно, устно) в дистанционном формате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ru-RU" sz="2200">
                <a:solidFill>
                  <a:srgbClr val="FF0000"/>
                </a:solidFill>
              </a:rPr>
              <a:t>Обучение БЕСПЛАТНОЕ очное с дистанционными технологиями </a:t>
            </a:r>
            <a:r>
              <a:rPr lang="ru-RU" sz="2200"/>
              <a:t>– могут обучаться не жители Москвы</a:t>
            </a:r>
            <a:endParaRPr lang="ru-RU" sz="220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ru-RU" sz="2200">
                <a:solidFill>
                  <a:srgbClr val="FF0000"/>
                </a:solidFill>
              </a:rPr>
              <a:t>Руководитель программы и преподаватель: 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ru-RU" sz="2200"/>
              <a:t>Львовский Владимир Александрович, </a:t>
            </a:r>
            <a:r>
              <a:rPr lang="ru-RU" sz="2200" dirty="0"/>
              <a:t>к.пс.н., доцент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2200" dirty="0">
                <a:hlinkClick r:id="rId2"/>
              </a:rPr>
              <a:t>lvovsky@mail.ru</a:t>
            </a:r>
            <a:r>
              <a:rPr lang="ru-RU" sz="2200" dirty="0"/>
              <a:t>, </a:t>
            </a:r>
            <a:r>
              <a:rPr lang="en-US" sz="2200" dirty="0">
                <a:hlinkClick r:id="rId3"/>
              </a:rPr>
              <a:t>lvovskiyva@mgpu.ru</a:t>
            </a:r>
            <a:r>
              <a:rPr lang="en-US" sz="2200" dirty="0"/>
              <a:t> </a:t>
            </a:r>
            <a:r>
              <a:rPr lang="ru-RU" sz="2200" dirty="0"/>
              <a:t> </a:t>
            </a:r>
            <a:r>
              <a:rPr lang="en-US" sz="2200" dirty="0"/>
              <a:t> +79161569511</a:t>
            </a:r>
            <a:endParaRPr lang="ru-RU" sz="2200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ru-RU" sz="2200" dirty="0">
                <a:solidFill>
                  <a:srgbClr val="FF0000"/>
                </a:solidFill>
              </a:rPr>
              <a:t>Координатор и преподаватель: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ru-RU" sz="2200" dirty="0"/>
              <a:t>Янишевская Мария Алексеевна, к.пс.н., доцент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200" dirty="0">
                <a:hlinkClick r:id="rId4"/>
              </a:rPr>
              <a:t>y_maria@mail.ru</a:t>
            </a:r>
            <a:r>
              <a:rPr lang="ru-RU" sz="2200" dirty="0"/>
              <a:t>, </a:t>
            </a:r>
            <a:r>
              <a:rPr lang="en-US" sz="2200" dirty="0">
                <a:hlinkClick r:id="rId5"/>
              </a:rPr>
              <a:t>yanishevskayama@mgpu.ru</a:t>
            </a:r>
            <a:r>
              <a:rPr lang="ru-RU" sz="2200" dirty="0"/>
              <a:t> </a:t>
            </a:r>
            <a:r>
              <a:rPr lang="en-US" sz="2200" dirty="0"/>
              <a:t> +79163596651 </a:t>
            </a:r>
            <a:r>
              <a:rPr lang="ru-RU" sz="2200" dirty="0"/>
              <a:t> </a:t>
            </a:r>
          </a:p>
        </p:txBody>
      </p:sp>
      <p:pic>
        <p:nvPicPr>
          <p:cNvPr id="6" name="Изображение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32642" y="4361133"/>
            <a:ext cx="1649978" cy="2199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5138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048672" y="109861"/>
            <a:ext cx="10931670" cy="720725"/>
          </a:xfrm>
        </p:spPr>
        <p:txBody>
          <a:bodyPr/>
          <a:lstStyle/>
          <a:p>
            <a:r>
              <a:rPr lang="ru-RU" sz="3200" b="1"/>
              <a:t>Встречи с абитуриентами (физика и естествознание)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12226" y="1497770"/>
            <a:ext cx="9018824" cy="4990843"/>
          </a:xfrm>
        </p:spPr>
        <p:txBody>
          <a:bodyPr/>
          <a:lstStyle/>
          <a:p>
            <a:r>
              <a:rPr lang="ru-RU" sz="2400"/>
              <a:t>Записи семинара «Современный учитель физики и естествознания» помогут познакомиться  с преподавателями магистратуры по </a:t>
            </a:r>
            <a:r>
              <a:rPr lang="ru-RU" sz="2400">
                <a:hlinkClick r:id="rId2"/>
              </a:rPr>
              <a:t>ссылке</a:t>
            </a:r>
            <a:r>
              <a:rPr lang="ru-RU" sz="2400"/>
              <a:t> </a:t>
            </a:r>
          </a:p>
          <a:p>
            <a:endParaRPr lang="ru-RU" sz="2400"/>
          </a:p>
          <a:p>
            <a:r>
              <a:rPr lang="ru-RU" sz="2400"/>
              <a:t>Записи дней открытых дверей и консультаций к экзаменам  </a:t>
            </a:r>
            <a:r>
              <a:rPr lang="ru-RU" sz="2400">
                <a:hlinkClick r:id="rId3"/>
              </a:rPr>
              <a:t>ссылке</a:t>
            </a:r>
            <a:r>
              <a:rPr lang="ru-RU" sz="2400"/>
              <a:t> </a:t>
            </a:r>
          </a:p>
          <a:p>
            <a:endParaRPr lang="ru-RU" sz="2400" b="1">
              <a:solidFill>
                <a:srgbClr val="FF0000"/>
              </a:solidFill>
            </a:endParaRPr>
          </a:p>
          <a:p>
            <a:r>
              <a:rPr lang="ru-RU" sz="2400" b="1">
                <a:solidFill>
                  <a:srgbClr val="FF0000"/>
                </a:solidFill>
              </a:rPr>
              <a:t>Консультация 13 августа в 16.00. </a:t>
            </a:r>
          </a:p>
          <a:p>
            <a:r>
              <a:rPr lang="ru-RU" sz="2400" b="1">
                <a:solidFill>
                  <a:srgbClr val="FF0000"/>
                </a:solidFill>
              </a:rPr>
              <a:t>Экзамен 15 августа в 10.00, 17 августа в 14.00. </a:t>
            </a:r>
          </a:p>
          <a:p>
            <a:r>
              <a:rPr lang="ru-RU" sz="2400"/>
              <a:t>ВСЕ ДИСТАНЦИОННО!!!</a:t>
            </a:r>
          </a:p>
          <a:p>
            <a:endParaRPr lang="ru-RU" sz="2400"/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4294967295"/>
          </p:nvPr>
        </p:nvSpPr>
        <p:spPr>
          <a:xfrm>
            <a:off x="11255375" y="6176963"/>
            <a:ext cx="576263" cy="484187"/>
          </a:xfrm>
          <a:prstGeom prst="rect">
            <a:avLst/>
          </a:prstGeom>
        </p:spPr>
        <p:txBody>
          <a:bodyPr/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96327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882774" y="476250"/>
            <a:ext cx="8426450" cy="720725"/>
          </a:xfrm>
        </p:spPr>
        <p:txBody>
          <a:bodyPr/>
          <a:lstStyle/>
          <a:p>
            <a:r>
              <a:rPr lang="ru-RU"/>
              <a:t>Контакты: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2463" y="1475713"/>
            <a:ext cx="10783761" cy="4626819"/>
          </a:xfrm>
        </p:spPr>
        <p:txBody>
          <a:bodyPr/>
          <a:lstStyle/>
          <a:p>
            <a:r>
              <a:rPr lang="ru-RU" dirty="0"/>
              <a:t>Наша группа и страницы: </a:t>
            </a:r>
          </a:p>
          <a:p>
            <a:pPr marL="457200" indent="-457200">
              <a:buFont typeface="Wingdings" charset="2"/>
              <a:buChar char="Ø"/>
            </a:pPr>
            <a:r>
              <a:rPr lang="ru-RU" u="sng" dirty="0">
                <a:hlinkClick r:id="rId2"/>
              </a:rPr>
              <a:t>https://vk.com/mgpu.magistratura.fizika</a:t>
            </a:r>
            <a:endParaRPr lang="ru-RU" dirty="0"/>
          </a:p>
          <a:p>
            <a:pPr marL="457200" indent="-457200">
              <a:buFont typeface="Wingdings" charset="2"/>
              <a:buChar char="Ø"/>
            </a:pPr>
            <a:r>
              <a:rPr lang="en-US" dirty="0">
                <a:hlinkClick r:id="rId3"/>
              </a:rPr>
              <a:t>https://www.mgpu.ru/programs/magister/deyatelnostnye-obrazovatelnye-praktiki-fizika-i-osnovy-estestvoznaniya/</a:t>
            </a:r>
            <a:endParaRPr lang="ru-RU" dirty="0"/>
          </a:p>
          <a:p>
            <a:pPr marL="457200" indent="-457200">
              <a:buFont typeface="Wingdings" charset="2"/>
              <a:buChar char="Ø"/>
            </a:pPr>
            <a:r>
              <a:rPr lang="en-US" dirty="0">
                <a:hlinkClick r:id="rId4"/>
              </a:rPr>
              <a:t>https://isp.mgpu.ru/magistracy/deyatelnostnye-obrazovatelnye-praktiki-fizika-i-osnovy-estestvoznaniya/</a:t>
            </a:r>
            <a:endParaRPr lang="ru-RU" dirty="0"/>
          </a:p>
          <a:p>
            <a:pPr marL="457200" indent="-457200">
              <a:buFont typeface="Wingdings" charset="2"/>
              <a:buChar char="Ø"/>
            </a:pPr>
            <a:endParaRPr lang="ru-RU" dirty="0"/>
          </a:p>
          <a:p>
            <a:r>
              <a:rPr lang="ru-RU"/>
              <a:t>Вы также можете позвонить по телефонам приемной комиссии:</a:t>
            </a:r>
          </a:p>
          <a:p>
            <a:pPr lvl="0"/>
            <a:r>
              <a:rPr lang="ru-RU"/>
              <a:t>+7 (925) 313-97-64; +7 (499) 181-21-33.</a:t>
            </a:r>
          </a:p>
          <a:p>
            <a:pPr marL="457200" indent="-457200">
              <a:buFont typeface="Wingdings" charset="2"/>
              <a:buChar char="Ø"/>
            </a:pPr>
            <a:endParaRPr lang="ru-RU" dirty="0"/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1059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0080" y="1870669"/>
            <a:ext cx="11841318" cy="501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ru-RU" sz="3200" b="1">
                <a:solidFill>
                  <a:schemeClr val="bg1"/>
                </a:solidFill>
              </a:rPr>
              <a:t>БУДЕМ РАДЫ ОТВЕТИТЬ НА ВАШИ ВОПРОСЫ!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ru-RU" sz="3200" b="1"/>
              <a:t>Руководитель программы:  Львовский Владимир Александрович, </a:t>
            </a:r>
            <a:r>
              <a:rPr lang="ru-RU" sz="3200" b="1" dirty="0"/>
              <a:t>к.пс.н., доцент </a:t>
            </a:r>
            <a:endParaRPr lang="en-US" sz="3200" b="1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3200" b="1" dirty="0">
                <a:hlinkClick r:id="rId2"/>
              </a:rPr>
              <a:t>lvovsky@mail.ru</a:t>
            </a:r>
            <a:r>
              <a:rPr lang="ru-RU" sz="3200" b="1" dirty="0"/>
              <a:t>, </a:t>
            </a:r>
            <a:r>
              <a:rPr lang="en-US" sz="3200" b="1" dirty="0">
                <a:hlinkClick r:id="rId3"/>
              </a:rPr>
              <a:t>lvovskiyva@mgpu.ru</a:t>
            </a:r>
            <a:r>
              <a:rPr lang="en-US" sz="3200" b="1" dirty="0"/>
              <a:t>  </a:t>
            </a:r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3200" b="1" dirty="0"/>
              <a:t>+79161569511</a:t>
            </a:r>
            <a:endParaRPr lang="ru-RU" sz="3200" b="1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endParaRPr lang="en-US" sz="3200" b="1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ru-RU" sz="3200" b="1" dirty="0"/>
              <a:t>Координатор: Янишевская Мария Алексеевна, к.пс.н., доцент </a:t>
            </a:r>
            <a:endParaRPr lang="en-US" sz="3200" b="1" dirty="0"/>
          </a:p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sz="3200" b="1" dirty="0">
                <a:hlinkClick r:id="rId4"/>
              </a:rPr>
              <a:t>y_maria@mail.ru</a:t>
            </a:r>
            <a:r>
              <a:rPr lang="ru-RU" sz="3200" b="1" dirty="0"/>
              <a:t>, </a:t>
            </a:r>
            <a:r>
              <a:rPr lang="en-US" sz="3200" b="1" dirty="0">
                <a:hlinkClick r:id="rId5"/>
              </a:rPr>
              <a:t>yanishevskayama@mgpu.ru</a:t>
            </a:r>
            <a:r>
              <a:rPr lang="ru-RU" sz="3200" b="1" dirty="0"/>
              <a:t> </a:t>
            </a:r>
            <a:r>
              <a:rPr lang="en-US" sz="3200" b="1" dirty="0"/>
              <a:t> +79163596651 </a:t>
            </a:r>
            <a:r>
              <a:rPr lang="ru-RU" sz="3200" b="1" dirty="0"/>
              <a:t> </a:t>
            </a:r>
            <a:endParaRPr lang="ru-RU" sz="32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897521"/>
              </p:ext>
            </p:extLst>
          </p:nvPr>
        </p:nvGraphicFramePr>
        <p:xfrm>
          <a:off x="1319385" y="436100"/>
          <a:ext cx="9075410" cy="607815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37705"/>
                <a:gridCol w="4537705"/>
              </a:tblGrid>
              <a:tr h="806630">
                <a:tc>
                  <a:txBody>
                    <a:bodyPr/>
                    <a:lstStyle/>
                    <a:p>
                      <a:r>
                        <a:rPr lang="ru-RU" sz="1800" dirty="0">
                          <a:latin typeface="+mn-lt"/>
                        </a:rPr>
                        <a:t>Прием документов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latin typeface="+mn-lt"/>
                        </a:rPr>
                        <a:t>с 15 июня до 8 августа (бюджет)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</a:rPr>
                        <a:t>с </a:t>
                      </a:r>
                      <a:r>
                        <a:rPr lang="ru-RU" sz="1800" dirty="0">
                          <a:latin typeface="+mn-lt"/>
                        </a:rPr>
                        <a:t>20 июня до 8 августа (внебюджет)</a:t>
                      </a:r>
                    </a:p>
                  </a:txBody>
                  <a:tcPr/>
                </a:tc>
              </a:tr>
              <a:tr h="1062792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800" dirty="0" smtClean="0">
                          <a:latin typeface="+mn-lt"/>
                        </a:rPr>
                        <a:t>Завершение приема </a:t>
                      </a:r>
                      <a:r>
                        <a:rPr lang="ru-RU" sz="1800" dirty="0">
                          <a:latin typeface="+mn-lt"/>
                        </a:rPr>
                        <a:t>о</a:t>
                      </a:r>
                      <a:r>
                        <a:rPr lang="ru-RU" sz="1800" dirty="0" smtClean="0">
                          <a:latin typeface="+mn-lt"/>
                        </a:rPr>
                        <a:t>ригиналов документов и заявлений о согласии</a:t>
                      </a:r>
                      <a:r>
                        <a:rPr lang="ru-RU" sz="1800" baseline="0" dirty="0" smtClean="0">
                          <a:latin typeface="+mn-lt"/>
                        </a:rPr>
                        <a:t> </a:t>
                      </a:r>
                      <a:r>
                        <a:rPr lang="ru-RU" sz="1800" dirty="0" smtClean="0">
                          <a:latin typeface="+mn-lt"/>
                        </a:rPr>
                        <a:t>на зачисление, заключение договоров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</a:rPr>
                        <a:t>20 августа, 21.00 (целевой)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</a:rPr>
                        <a:t>22 августа, 21.00 (бюджет)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</a:rPr>
                        <a:t>27 августа, 21.00 (внебюджет)</a:t>
                      </a:r>
                      <a:endParaRPr lang="ru-RU"/>
                    </a:p>
                  </a:txBody>
                  <a:tcPr/>
                </a:tc>
              </a:tr>
              <a:tr h="842186">
                <a:tc>
                  <a:txBody>
                    <a:bodyPr/>
                    <a:lstStyle/>
                    <a:p>
                      <a:r>
                        <a:rPr lang="ru-RU"/>
                        <a:t>Порядок</a:t>
                      </a:r>
                      <a:r>
                        <a:rPr lang="ru-RU" baseline="0"/>
                        <a:t> учета индивидуальных достижений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u="sng" dirty="0">
                          <a:solidFill>
                            <a:srgbClr val="0563C1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https://www.mgpu.ru/pk/1.%20Приемная%20кампания%202020%20(высшее%20образование)/6.%</a:t>
                      </a:r>
                      <a:r>
                        <a:rPr lang="ru-RU" sz="1000" u="sng" dirty="0" smtClean="0">
                          <a:solidFill>
                            <a:srgbClr val="0563C1"/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3"/>
                        </a:rPr>
                        <a:t>20Порядок%20учета%20индивидуальных%20достижений%20поступающих/Порядок%20учета%20индивидуальных%20достижений%20поступающих%20в%20магистратуру.pdf</a:t>
                      </a:r>
                      <a:endParaRPr lang="ru-RU"/>
                    </a:p>
                  </a:txBody>
                  <a:tcPr/>
                </a:tc>
              </a:tr>
              <a:tr h="1256038">
                <a:tc>
                  <a:txBody>
                    <a:bodyPr/>
                    <a:lstStyle/>
                    <a:p>
                      <a:r>
                        <a:rPr lang="ru-RU"/>
                        <a:t>Экзамены первый</a:t>
                      </a:r>
                      <a:r>
                        <a:rPr lang="ru-RU" baseline="0"/>
                        <a:t> поток</a:t>
                      </a:r>
                    </a:p>
                    <a:p>
                      <a:r>
                        <a:rPr lang="ru-RU" baseline="0"/>
                        <a:t>(эссе необходимо прислать за 3 дня до экзамена)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buNone/>
                      </a:pPr>
                      <a:r>
                        <a:rPr lang="ru-RU" sz="1800" dirty="0" smtClean="0">
                          <a:latin typeface="+mn-lt"/>
                        </a:rPr>
                        <a:t>10 июля, 16.00 (консультация)</a:t>
                      </a:r>
                    </a:p>
                    <a:p>
                      <a:pPr marL="0" indent="0">
                        <a:lnSpc>
                          <a:spcPct val="110000"/>
                        </a:lnSpc>
                        <a:buNone/>
                      </a:pPr>
                      <a:r>
                        <a:rPr lang="ru-RU" sz="1800" dirty="0" smtClean="0">
                          <a:latin typeface="+mn-lt"/>
                        </a:rPr>
                        <a:t>11 июля, 10.00 (экзамен)</a:t>
                      </a:r>
                    </a:p>
                    <a:p>
                      <a:pPr marL="0" indent="0">
                        <a:lnSpc>
                          <a:spcPct val="110000"/>
                        </a:lnSpc>
                        <a:buNone/>
                      </a:pPr>
                      <a:r>
                        <a:rPr lang="ru-RU" sz="1800" dirty="0" smtClean="0">
                          <a:latin typeface="+mn-lt"/>
                        </a:rPr>
                        <a:t>14 июля, 16.00 (экзамен,</a:t>
                      </a:r>
                      <a:r>
                        <a:rPr lang="ru-RU" sz="1800" baseline="0" dirty="0" smtClean="0">
                          <a:latin typeface="+mn-lt"/>
                        </a:rPr>
                        <a:t> запасной день)</a:t>
                      </a:r>
                      <a:endParaRPr lang="ru-RU"/>
                    </a:p>
                  </a:txBody>
                  <a:tcPr/>
                </a:tc>
              </a:tr>
              <a:tr h="467333">
                <a:tc>
                  <a:txBody>
                    <a:bodyPr/>
                    <a:lstStyle/>
                    <a:p>
                      <a:r>
                        <a:rPr lang="ru-RU"/>
                        <a:t>Экзамены первый</a:t>
                      </a:r>
                      <a:r>
                        <a:rPr lang="ru-RU" baseline="0"/>
                        <a:t> поток</a:t>
                      </a:r>
                    </a:p>
                    <a:p>
                      <a:r>
                        <a:rPr lang="ru-RU" baseline="0"/>
                        <a:t>(эссе необходимо прислать за 3 дня до экзамена)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buNone/>
                      </a:pPr>
                      <a:r>
                        <a:rPr lang="ru-RU" sz="1800" dirty="0" smtClean="0">
                          <a:latin typeface="+mn-lt"/>
                        </a:rPr>
                        <a:t>13 августа, 16.00 (консультация)</a:t>
                      </a:r>
                    </a:p>
                    <a:p>
                      <a:pPr marL="0" indent="0">
                        <a:lnSpc>
                          <a:spcPct val="110000"/>
                        </a:lnSpc>
                        <a:buNone/>
                      </a:pPr>
                      <a:r>
                        <a:rPr lang="ru-RU" sz="1800" dirty="0" smtClean="0">
                          <a:latin typeface="+mn-lt"/>
                        </a:rPr>
                        <a:t>15</a:t>
                      </a:r>
                      <a:r>
                        <a:rPr lang="ru-RU" sz="1800" baseline="0" dirty="0" smtClean="0">
                          <a:latin typeface="+mn-lt"/>
                        </a:rPr>
                        <a:t> августа</a:t>
                      </a:r>
                      <a:r>
                        <a:rPr lang="ru-RU" sz="1800" dirty="0" smtClean="0">
                          <a:latin typeface="+mn-lt"/>
                        </a:rPr>
                        <a:t>, 10.00 (экзамен)</a:t>
                      </a:r>
                    </a:p>
                    <a:p>
                      <a:pPr marL="0" indent="0">
                        <a:lnSpc>
                          <a:spcPct val="110000"/>
                        </a:lnSpc>
                        <a:buNone/>
                      </a:pPr>
                      <a:r>
                        <a:rPr lang="ru-RU" sz="1800" dirty="0" smtClean="0">
                          <a:latin typeface="+mn-lt"/>
                        </a:rPr>
                        <a:t>17</a:t>
                      </a:r>
                      <a:r>
                        <a:rPr lang="ru-RU" sz="1800" baseline="0" dirty="0" smtClean="0">
                          <a:latin typeface="+mn-lt"/>
                        </a:rPr>
                        <a:t> августа</a:t>
                      </a:r>
                      <a:r>
                        <a:rPr lang="ru-RU" sz="1800" dirty="0" smtClean="0">
                          <a:latin typeface="+mn-lt"/>
                        </a:rPr>
                        <a:t>, 14.00 (экзамен,</a:t>
                      </a:r>
                      <a:r>
                        <a:rPr lang="ru-RU" sz="1800" baseline="0" dirty="0" smtClean="0">
                          <a:latin typeface="+mn-lt"/>
                        </a:rPr>
                        <a:t> запасной день)</a:t>
                      </a:r>
                      <a:endParaRPr lang="ru-RU"/>
                    </a:p>
                  </a:txBody>
                  <a:tcPr/>
                </a:tc>
              </a:tr>
              <a:tr h="1113815">
                <a:tc>
                  <a:txBody>
                    <a:bodyPr/>
                    <a:lstStyle/>
                    <a:p>
                      <a:r>
                        <a:rPr lang="ru-RU"/>
                        <a:t>Зачисление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0000"/>
                        </a:lnSpc>
                        <a:buNone/>
                      </a:pPr>
                      <a:r>
                        <a:rPr lang="ru-RU" sz="1800" dirty="0" smtClean="0">
                          <a:latin typeface="+mn-lt"/>
                        </a:rPr>
                        <a:t>21 августа </a:t>
                      </a:r>
                      <a:r>
                        <a:rPr lang="ru-RU" sz="1800" dirty="0">
                          <a:latin typeface="+mn-lt"/>
                        </a:rPr>
                        <a:t>(целевой</a:t>
                      </a:r>
                      <a:r>
                        <a:rPr lang="ru-RU" sz="1800" dirty="0" smtClean="0">
                          <a:latin typeface="+mn-lt"/>
                        </a:rPr>
                        <a:t>)</a:t>
                      </a:r>
                    </a:p>
                    <a:p>
                      <a:pPr marL="0" indent="0">
                        <a:lnSpc>
                          <a:spcPct val="110000"/>
                        </a:lnSpc>
                        <a:buNone/>
                      </a:pPr>
                      <a:r>
                        <a:rPr lang="ru-RU" sz="1800" dirty="0" smtClean="0">
                          <a:latin typeface="+mn-lt"/>
                        </a:rPr>
                        <a:t>25 августа </a:t>
                      </a:r>
                      <a:r>
                        <a:rPr lang="ru-RU" sz="1800" dirty="0">
                          <a:latin typeface="+mn-lt"/>
                        </a:rPr>
                        <a:t>(бюджет</a:t>
                      </a:r>
                      <a:r>
                        <a:rPr lang="ru-RU" sz="1800" dirty="0" smtClean="0">
                          <a:latin typeface="+mn-lt"/>
                        </a:rPr>
                        <a:t>)</a:t>
                      </a:r>
                    </a:p>
                    <a:p>
                      <a:pPr>
                        <a:lnSpc>
                          <a:spcPct val="110000"/>
                        </a:lnSpc>
                      </a:pPr>
                      <a:r>
                        <a:rPr lang="ru-RU" sz="1800" dirty="0" smtClean="0">
                          <a:latin typeface="+mn-lt"/>
                        </a:rPr>
                        <a:t>28 августа </a:t>
                      </a:r>
                      <a:r>
                        <a:rPr lang="ru-RU" sz="1800" dirty="0">
                          <a:latin typeface="+mn-lt"/>
                        </a:rPr>
                        <a:t>(внебюджет)</a:t>
                      </a:r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7807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97280" y="1907739"/>
            <a:ext cx="9738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97280" y="33338"/>
            <a:ext cx="11094720" cy="6494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+mn-lt"/>
              </a:rPr>
              <a:t>Последовательность действий:</a:t>
            </a:r>
          </a:p>
          <a:p>
            <a:endParaRPr lang="ru-RU" sz="2400" dirty="0" smtClean="0">
              <a:latin typeface="+mn-lt"/>
            </a:endParaRPr>
          </a:p>
          <a:p>
            <a:pPr marL="342900" indent="-342900">
              <a:spcBef>
                <a:spcPts val="1200"/>
              </a:spcBef>
              <a:buAutoNum type="arabicPeriod"/>
            </a:pPr>
            <a:r>
              <a:rPr lang="ru-RU" sz="2400" dirty="0" smtClean="0">
                <a:latin typeface="+mn-lt"/>
              </a:rPr>
              <a:t>Подать заявление на сайте МГПУ (</a:t>
            </a:r>
            <a:r>
              <a:rPr lang="en-US" sz="2400" dirty="0">
                <a:latin typeface="+mn-lt"/>
                <a:hlinkClick r:id="rId2"/>
              </a:rPr>
              <a:t>https://</a:t>
            </a:r>
            <a:r>
              <a:rPr lang="en-US" sz="2400" dirty="0" smtClean="0">
                <a:latin typeface="+mn-lt"/>
                <a:hlinkClick r:id="rId2"/>
              </a:rPr>
              <a:t>pk.mgpu.ru</a:t>
            </a:r>
            <a:r>
              <a:rPr lang="ru-RU" sz="2400" dirty="0" smtClean="0">
                <a:latin typeface="+mn-lt"/>
              </a:rPr>
              <a:t>)</a:t>
            </a:r>
          </a:p>
          <a:p>
            <a:pPr marL="342900" indent="-342900">
              <a:spcBef>
                <a:spcPts val="1200"/>
              </a:spcBef>
              <a:buAutoNum type="arabicPeriod"/>
            </a:pPr>
            <a:r>
              <a:rPr lang="ru-RU" sz="2400" dirty="0" smtClean="0">
                <a:latin typeface="+mn-lt"/>
              </a:rPr>
              <a:t>Написать и прикрепить эссе в личном кабинете, следуя подробной инструкции в программе экзамена </a:t>
            </a:r>
            <a:r>
              <a:rPr lang="en-US" sz="2000" dirty="0">
                <a:hlinkClick r:id="rId3"/>
              </a:rPr>
              <a:t>https://www.mgpu.ru/postuplenie/magistratura/ </a:t>
            </a:r>
            <a:r>
              <a:rPr lang="ru-RU" sz="2000" dirty="0"/>
              <a:t> </a:t>
            </a:r>
            <a:endParaRPr lang="en-US" sz="2000" dirty="0"/>
          </a:p>
          <a:p>
            <a:pPr>
              <a:spcBef>
                <a:spcPts val="1200"/>
              </a:spcBef>
            </a:pPr>
            <a:r>
              <a:rPr lang="ru-RU" sz="2000" dirty="0"/>
              <a:t>(</a:t>
            </a:r>
            <a:r>
              <a:rPr lang="ru-RU" sz="2000" dirty="0" smtClean="0">
                <a:latin typeface="+mn-lt"/>
              </a:rPr>
              <a:t>Вопросы к экзаменам (Программы </a:t>
            </a:r>
            <a:r>
              <a:rPr lang="ru-RU" sz="2000" dirty="0">
                <a:latin typeface="+mn-lt"/>
              </a:rPr>
              <a:t>вступительных испытаний </a:t>
            </a:r>
            <a:r>
              <a:rPr lang="ru-RU" sz="2000" dirty="0" smtClean="0">
                <a:latin typeface="+mn-lt"/>
              </a:rPr>
              <a:t>2020)</a:t>
            </a:r>
            <a:r>
              <a:rPr lang="ru-RU" sz="2000" dirty="0">
                <a:latin typeface="+mn-lt"/>
              </a:rPr>
              <a:t> / Для поступающих на программы магистратуры / Дирекция образовательных программ - дистанционные </a:t>
            </a:r>
            <a:r>
              <a:rPr lang="ru-RU" sz="2000" dirty="0" smtClean="0">
                <a:latin typeface="+mn-lt"/>
              </a:rPr>
              <a:t>экзамены /Деятельностные образовательные практики_физика и основы естествознания.</a:t>
            </a:r>
            <a:r>
              <a:rPr lang="en-US" sz="2000" dirty="0" smtClean="0">
                <a:latin typeface="+mn-lt"/>
              </a:rPr>
              <a:t>pdf</a:t>
            </a:r>
            <a:r>
              <a:rPr lang="ru-RU" sz="2400" dirty="0" smtClean="0">
                <a:latin typeface="+mn-lt"/>
              </a:rPr>
              <a:t>)</a:t>
            </a:r>
          </a:p>
          <a:p>
            <a:pPr marL="342900" indent="-342900">
              <a:spcBef>
                <a:spcPts val="1200"/>
              </a:spcBef>
              <a:buAutoNum type="arabicPeriod"/>
            </a:pPr>
            <a:r>
              <a:rPr lang="ru-RU" sz="2400" dirty="0" smtClean="0">
                <a:latin typeface="+mn-lt"/>
              </a:rPr>
              <a:t>Установить </a:t>
            </a:r>
            <a:r>
              <a:rPr lang="ru-RU" sz="2400" dirty="0">
                <a:latin typeface="+mn-lt"/>
              </a:rPr>
              <a:t>на свой ПК программу </a:t>
            </a:r>
            <a:r>
              <a:rPr lang="ru-RU" sz="2400" dirty="0" smtClean="0">
                <a:latin typeface="+mn-lt"/>
              </a:rPr>
              <a:t>MS </a:t>
            </a:r>
            <a:r>
              <a:rPr lang="ru-RU" sz="2400" dirty="0" err="1" smtClean="0">
                <a:latin typeface="+mn-lt"/>
              </a:rPr>
              <a:t>Teams</a:t>
            </a:r>
            <a:r>
              <a:rPr lang="ru-RU" sz="2400" dirty="0">
                <a:latin typeface="+mn-lt"/>
              </a:rPr>
              <a:t>, следуя </a:t>
            </a:r>
            <a:r>
              <a:rPr lang="ru-RU" sz="2400" dirty="0" smtClean="0">
                <a:latin typeface="+mn-lt"/>
              </a:rPr>
              <a:t>инструкции (там же)</a:t>
            </a:r>
          </a:p>
          <a:p>
            <a:pPr marL="342900" indent="-342900">
              <a:spcBef>
                <a:spcPts val="1200"/>
              </a:spcBef>
              <a:buAutoNum type="arabicPeriod"/>
            </a:pPr>
            <a:r>
              <a:rPr lang="ru-RU" sz="2400" dirty="0" smtClean="0">
                <a:latin typeface="+mn-lt"/>
              </a:rPr>
              <a:t>Принять участие в устной части экзамена на платформе </a:t>
            </a:r>
            <a:r>
              <a:rPr lang="ru-RU" sz="2400" dirty="0">
                <a:latin typeface="+mn-lt"/>
              </a:rPr>
              <a:t>MS </a:t>
            </a:r>
            <a:r>
              <a:rPr lang="ru-RU" sz="2400" dirty="0" err="1" smtClean="0">
                <a:latin typeface="+mn-lt"/>
              </a:rPr>
              <a:t>Teams</a:t>
            </a:r>
            <a:endParaRPr lang="ru-RU" sz="2400" dirty="0" smtClean="0">
              <a:latin typeface="+mn-lt"/>
            </a:endParaRPr>
          </a:p>
          <a:p>
            <a:pPr marL="342900" indent="-342900">
              <a:spcBef>
                <a:spcPts val="1200"/>
              </a:spcBef>
              <a:buAutoNum type="arabicPeriod"/>
            </a:pPr>
            <a:r>
              <a:rPr lang="ru-RU" sz="2400" dirty="0" smtClean="0">
                <a:latin typeface="+mn-lt"/>
              </a:rPr>
              <a:t>Посмотреть результаты экзамена/рейтинг/приказ о зачислении </a:t>
            </a:r>
            <a:r>
              <a:rPr lang="en-US" sz="2400" dirty="0">
                <a:latin typeface="+mn-lt"/>
                <a:hlinkClick r:id="rId3"/>
              </a:rPr>
              <a:t>https://www.mgpu.ru/postuplenie/magistratura</a:t>
            </a:r>
            <a:r>
              <a:rPr lang="en-US" sz="2400" dirty="0" smtClean="0">
                <a:latin typeface="+mn-lt"/>
                <a:hlinkClick r:id="rId3"/>
              </a:rPr>
              <a:t>/</a:t>
            </a:r>
            <a:endParaRPr lang="ru-RU" sz="2400" dirty="0" smtClean="0">
              <a:latin typeface="+mn-lt"/>
            </a:endParaRPr>
          </a:p>
          <a:p>
            <a:endParaRPr lang="ru-RU" sz="2400" dirty="0" smtClean="0">
              <a:latin typeface="+mn-lt"/>
            </a:endParaRPr>
          </a:p>
          <a:p>
            <a:r>
              <a:rPr lang="ru-RU" sz="2400" dirty="0" smtClean="0">
                <a:latin typeface="+mn-lt"/>
              </a:rPr>
              <a:t>Темы эссе, правила оформления эссе, вопросы к устной части экзамена, критерии оценивания эссе и ответов устной части – в </a:t>
            </a:r>
            <a:r>
              <a:rPr lang="ru-RU" sz="2400" dirty="0" smtClean="0">
                <a:latin typeface="+mn-lt"/>
                <a:hlinkClick r:id="rId4"/>
              </a:rPr>
              <a:t>Программе</a:t>
            </a:r>
            <a:r>
              <a:rPr lang="ru-RU" sz="2400" dirty="0" smtClean="0">
                <a:latin typeface="+mn-lt"/>
              </a:rPr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1265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:a16="http://schemas.microsoft.com/office/drawing/2014/main" xmlns="" id="{CAB142FC-88E9-4217-9FC1-0FC162758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0383" y="256174"/>
            <a:ext cx="10515600" cy="1325563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Museo Sans Cyrl 300" panose="02000000000000000000" pitchFamily="50" charset="-52"/>
              </a:rPr>
              <a:t>Для кого программа</a:t>
            </a:r>
          </a:p>
        </p:txBody>
      </p:sp>
      <p:sp>
        <p:nvSpPr>
          <p:cNvPr id="11" name="Подзаголовок 10">
            <a:extLst>
              <a:ext uri="{FF2B5EF4-FFF2-40B4-BE49-F238E27FC236}">
                <a16:creationId xmlns:a16="http://schemas.microsoft.com/office/drawing/2014/main" xmlns="" id="{7D01B99E-BA84-416D-A1C8-429F326DB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581737"/>
            <a:ext cx="8743059" cy="3039792"/>
          </a:xfrm>
        </p:spPr>
        <p:txBody>
          <a:bodyPr>
            <a:noAutofit/>
          </a:bodyPr>
          <a:lstStyle/>
          <a:p>
            <a:pPr lvl="0"/>
            <a:r>
              <a:rPr lang="ru-RU"/>
              <a:t>Выпускники классических университетов и технических вузов, желающие получить квалификацию педагога</a:t>
            </a:r>
          </a:p>
          <a:p>
            <a:pPr lvl="0"/>
            <a:r>
              <a:rPr lang="ru-RU"/>
              <a:t>Педагоги, желающие освоить и применять современные деятельностные образовательные технологии в физике и естествознании</a:t>
            </a:r>
          </a:p>
          <a:p>
            <a:pPr lvl="0"/>
            <a:r>
              <a:rPr lang="ru-RU" dirty="0"/>
              <a:t/>
            </a:r>
            <a:br>
              <a:rPr lang="ru-RU" dirty="0"/>
            </a:br>
            <a:endParaRPr lang="ru-RU" dirty="0">
              <a:solidFill>
                <a:schemeClr val="bg2">
                  <a:lumMod val="25000"/>
                </a:schemeClr>
              </a:solidFill>
              <a:latin typeface="Museo Sans Cyrl 300" panose="02000000000000000000" pitchFamily="50" charset="-52"/>
              <a:ea typeface="+mj-ea"/>
              <a:cs typeface="+mj-cs"/>
            </a:endParaRPr>
          </a:p>
        </p:txBody>
      </p:sp>
      <p:sp>
        <p:nvSpPr>
          <p:cNvPr id="4" name="Подзаголовок 10">
            <a:extLst>
              <a:ext uri="{FF2B5EF4-FFF2-40B4-BE49-F238E27FC236}">
                <a16:creationId xmlns:a16="http://schemas.microsoft.com/office/drawing/2014/main" xmlns="" id="{7D01B99E-BA84-416D-A1C8-429F326DBE82}"/>
              </a:ext>
            </a:extLst>
          </p:cNvPr>
          <p:cNvSpPr txBox="1">
            <a:spLocks/>
          </p:cNvSpPr>
          <p:nvPr/>
        </p:nvSpPr>
        <p:spPr bwMode="auto">
          <a:xfrm>
            <a:off x="1570383" y="4609199"/>
            <a:ext cx="9009375" cy="1984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defRPr sz="2800"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  <a:lvl2pPr marL="4572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2pPr>
            <a:lvl3pPr marL="9144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defRPr sz="2000"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3pPr>
            <a:lvl4pPr marL="1371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defRPr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4pPr>
            <a:lvl5pPr marL="18288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defRPr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ru-RU" b="1" i="1" dirty="0"/>
              <a:t>Мы будем рады видеть в магистратуре б</a:t>
            </a:r>
            <a:r>
              <a:rPr lang="ru-RU" b="1" i="1"/>
              <a:t>акалавров и специалистов любого пола и возраста, из Москвы и любого региона России, с научной степенью и без.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>
              <a:solidFill>
                <a:schemeClr val="bg2">
                  <a:lumMod val="25000"/>
                </a:schemeClr>
              </a:solidFill>
              <a:latin typeface="Museo Sans Cyrl 300" panose="02000000000000000000" pitchFamily="50" charset="-52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06029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882775" y="514300"/>
            <a:ext cx="8426450" cy="720725"/>
          </a:xfrm>
        </p:spPr>
        <p:txBody>
          <a:bodyPr/>
          <a:lstStyle/>
          <a:p>
            <a:r>
              <a:rPr lang="ru-RU"/>
              <a:t>Выпускники магистратуры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82775" y="3982264"/>
            <a:ext cx="9449157" cy="2539911"/>
          </a:xfrm>
        </p:spPr>
        <p:txBody>
          <a:bodyPr/>
          <a:lstStyle/>
          <a:p>
            <a:r>
              <a:rPr lang="ru-RU" b="1" i="1"/>
              <a:t>Вы будете компетентны в </a:t>
            </a:r>
            <a:r>
              <a:rPr lang="en-US" b="1" i="1"/>
              <a:t>STEM</a:t>
            </a:r>
            <a:r>
              <a:rPr lang="ru-RU" b="1" i="1"/>
              <a:t> и цифровом образовании, научитесь организовать учебно-проектную и учебно-исследовательскую деятельность в работе с детьми и взрослыми, применять игровые и тренинговые технологии.</a:t>
            </a:r>
          </a:p>
          <a:p>
            <a:endParaRPr lang="ru-RU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1549844" y="1660648"/>
            <a:ext cx="8426453" cy="2321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defRPr sz="2800"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1pPr>
            <a:lvl2pPr marL="4572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defRPr sz="2400"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2pPr>
            <a:lvl3pPr marL="9144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defRPr sz="2000"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3pPr>
            <a:lvl4pPr marL="1371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defRPr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4pPr>
            <a:lvl5pPr marL="18288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defRPr kern="1200">
                <a:solidFill>
                  <a:srgbClr val="3C3D3B"/>
                </a:solidFill>
                <a:latin typeface="Museo Sans Cyrl 500" charset="0"/>
                <a:ea typeface="Museo Sans Cyrl 500" charset="0"/>
                <a:cs typeface="Museo Sans Cyrl 500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/>
              <a:t>Уникальные специалисты с развитым естественно-научным мышлением и сильной психологическо-педагогической подготовкой, востребованные в государственном, частном и семейном образовании.</a:t>
            </a:r>
          </a:p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467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40592" y="443639"/>
            <a:ext cx="9137812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/>
              <a:t>Магистранты в течение 1,5 лет изучают три модуля:  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/>
              <a:t>Психолого-педагогические и методические основания учебных предметов естественно-научного цикла;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/>
              <a:t>Современные технологии в реализации образовательных программ (для разных форм получения образования);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/>
              <a:t>Проблемы современной науки и образования.</a:t>
            </a:r>
          </a:p>
          <a:p>
            <a:pPr marL="457200" lvl="0" indent="-457200">
              <a:buFont typeface="+mj-lt"/>
              <a:buAutoNum type="arabicPeriod"/>
            </a:pPr>
            <a:endParaRPr lang="ru-RU" sz="2400"/>
          </a:p>
          <a:p>
            <a:r>
              <a:rPr lang="ru-RU" sz="2400"/>
              <a:t>Каждый семестр заканчивается модульным экзаменом в деятельностном формате (1 семестр = 1 модуль = 1 экзамен = 1 день).  </a:t>
            </a:r>
          </a:p>
          <a:p>
            <a:r>
              <a:rPr lang="ru-RU" sz="2400"/>
              <a:t>Последний (4-ый) семестр посвящен написанию выпускной квалификационной работы (магистерской диссертации).</a:t>
            </a:r>
          </a:p>
          <a:p>
            <a:endParaRPr lang="ru-RU" sz="2400"/>
          </a:p>
          <a:p>
            <a:r>
              <a:rPr lang="ru-RU" sz="2400"/>
              <a:t>Некоторые дисциплины изучаются совместно с тренерами-технологами  (ТТ) деятельностных образовательных практик, что позволяет повысить эффективность обучения. </a:t>
            </a:r>
          </a:p>
        </p:txBody>
      </p:sp>
    </p:spTree>
    <p:extLst>
      <p:ext uri="{BB962C8B-B14F-4D97-AF65-F5344CB8AC3E}">
        <p14:creationId xmlns:p14="http://schemas.microsoft.com/office/powerpoint/2010/main" val="3143870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882775" y="242822"/>
            <a:ext cx="8426450" cy="954153"/>
          </a:xfrm>
        </p:spPr>
        <p:txBody>
          <a:bodyPr/>
          <a:lstStyle/>
          <a:p>
            <a:r>
              <a:rPr lang="ru-RU" sz="3600"/>
              <a:t>Первый модуль (сент. – дек. 2020 г.):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82775" y="1445969"/>
            <a:ext cx="7811342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/>
              <a:t>Теория развивающего обучения: текст и контекст  (совместно с ТТ)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82775" y="6269550"/>
            <a:ext cx="7811342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/>
              <a:t>Интеграция физики с другими учебными предметами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82775" y="4328133"/>
            <a:ext cx="7811342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/>
              <a:t>Учебный проект и учебное исследование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82774" y="5344566"/>
            <a:ext cx="8156065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/>
              <a:t>Особенности проектирования образовательных событий (соместно с ТТ)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882775" y="3301317"/>
            <a:ext cx="7811342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/>
              <a:t>Деятельностный подход в преподавании естествознания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82775" y="2288179"/>
            <a:ext cx="7811342" cy="369332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/>
              <a:t>Пропедевтика естественнонаучных понятий (введение в предметы)</a:t>
            </a:r>
          </a:p>
        </p:txBody>
      </p:sp>
    </p:spTree>
    <p:extLst>
      <p:ext uri="{BB962C8B-B14F-4D97-AF65-F5344CB8AC3E}">
        <p14:creationId xmlns:p14="http://schemas.microsoft.com/office/powerpoint/2010/main" val="1713727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134426" y="242822"/>
            <a:ext cx="9174799" cy="954153"/>
          </a:xfrm>
        </p:spPr>
        <p:txBody>
          <a:bodyPr/>
          <a:lstStyle/>
          <a:p>
            <a:r>
              <a:rPr lang="ru-RU"/>
              <a:t>Теория развивающего обучения</a:t>
            </a: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632" y="2118468"/>
            <a:ext cx="1827898" cy="2817589"/>
          </a:xfrm>
          <a:prstGeom prst="rect">
            <a:avLst/>
          </a:prstGeom>
        </p:spPr>
      </p:pic>
      <p:pic>
        <p:nvPicPr>
          <p:cNvPr id="10" name="Изображение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3384" y="2118468"/>
            <a:ext cx="2880633" cy="4055628"/>
          </a:xfrm>
          <a:prstGeom prst="rect">
            <a:avLst/>
          </a:prstGeom>
        </p:spPr>
      </p:pic>
      <p:pic>
        <p:nvPicPr>
          <p:cNvPr id="11" name="Изображение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7196" y="3621607"/>
            <a:ext cx="1778000" cy="2628900"/>
          </a:xfrm>
          <a:prstGeom prst="rect">
            <a:avLst/>
          </a:prstGeom>
        </p:spPr>
      </p:pic>
      <p:pic>
        <p:nvPicPr>
          <p:cNvPr id="12" name="Изображение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98722" y="2793619"/>
            <a:ext cx="1733162" cy="2671559"/>
          </a:xfrm>
          <a:prstGeom prst="rect">
            <a:avLst/>
          </a:prstGeom>
        </p:spPr>
      </p:pic>
      <p:pic>
        <p:nvPicPr>
          <p:cNvPr id="13" name="Изображение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92189" y="4581376"/>
            <a:ext cx="1439294" cy="2162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834846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УКЭСИ.pptx" id="{9D7C701E-F3D7-7B4E-A0A9-79094BABD70A}" vid="{9CAC9407-DA55-E741-87DC-DEF11B132EC0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16704</TotalTime>
  <Words>1218</Words>
  <Application>Microsoft Macintosh PowerPoint</Application>
  <PresentationFormat>Другой</PresentationFormat>
  <Paragraphs>178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Специальное оформление</vt:lpstr>
      <vt:lpstr>БЮДЖЕТНАЯ (БЕСПЛАТНАЯ) МАГИСТРАТУРА  «Деятельностные образовательные практики: физика и основы естествознания»</vt:lpstr>
      <vt:lpstr>Презентация PowerPoint</vt:lpstr>
      <vt:lpstr>Презентация PowerPoint</vt:lpstr>
      <vt:lpstr>Презентация PowerPoint</vt:lpstr>
      <vt:lpstr>Для кого программа</vt:lpstr>
      <vt:lpstr>Выпускники магистратуры</vt:lpstr>
      <vt:lpstr>Презентация PowerPoint</vt:lpstr>
      <vt:lpstr>Первый модуль (сент. – дек. 2020 г.):</vt:lpstr>
      <vt:lpstr>Теория развивающего обучения</vt:lpstr>
      <vt:lpstr>Второй модуль (февр. – май 2021 г.):</vt:lpstr>
      <vt:lpstr>Психология развития</vt:lpstr>
      <vt:lpstr>Третий модуль (сент. – дек. 2021 г.):</vt:lpstr>
      <vt:lpstr>Курсы по выбору, спецкурсы, факультативы</vt:lpstr>
      <vt:lpstr>Научно-исследовательская работа, практика</vt:lpstr>
      <vt:lpstr>Руководитель программы и преподаватель</vt:lpstr>
      <vt:lpstr>Профессорско-преподавательский состав</vt:lpstr>
      <vt:lpstr>Презентация PowerPoint</vt:lpstr>
      <vt:lpstr>Презентация PowerPoint</vt:lpstr>
      <vt:lpstr>Презентация PowerPoint</vt:lpstr>
      <vt:lpstr>Встречи с абитуриентами (физика и естествознание)</vt:lpstr>
      <vt:lpstr>Контакты:</vt:lpstr>
      <vt:lpstr>Презентация PowerPoint</vt:lpstr>
    </vt:vector>
  </TitlesOfParts>
  <Manager/>
  <Company>ГАОУ ВО МГПУ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Премия «Человек МГПУ»</dc:title>
  <dc:subject/>
  <dc:creator>Вячеслав Барсов</dc:creator>
  <cp:keywords/>
  <dc:description/>
  <cp:lastModifiedBy>Lvovsky</cp:lastModifiedBy>
  <cp:revision>385</cp:revision>
  <cp:lastPrinted>2017-05-20T15:29:27Z</cp:lastPrinted>
  <dcterms:created xsi:type="dcterms:W3CDTF">2016-03-02T10:13:19Z</dcterms:created>
  <dcterms:modified xsi:type="dcterms:W3CDTF">2020-07-15T10:27:33Z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289734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