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</p:sldMasterIdLst>
  <p:sldIdLst>
    <p:sldId id="258" r:id="rId5"/>
    <p:sldId id="259" r:id="rId6"/>
    <p:sldId id="256" r:id="rId7"/>
    <p:sldId id="263" r:id="rId8"/>
    <p:sldId id="262" r:id="rId9"/>
    <p:sldId id="276" r:id="rId10"/>
    <p:sldId id="264" r:id="rId11"/>
    <p:sldId id="265" r:id="rId12"/>
    <p:sldId id="266" r:id="rId13"/>
    <p:sldId id="267" r:id="rId14"/>
    <p:sldId id="271" r:id="rId15"/>
    <p:sldId id="272" r:id="rId16"/>
    <p:sldId id="273" r:id="rId17"/>
    <p:sldId id="274" r:id="rId18"/>
    <p:sldId id="277" r:id="rId19"/>
    <p:sldId id="275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54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17.11.2015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4001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17.11.2015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5505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17.11.2015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5526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17.11.2015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0754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17.11.2015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5840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17.11.2015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7370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17.11.2015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2325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17.11.2015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4912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17.11.2015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4954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17.11.2015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3750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17.11.2015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3049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17.11.2015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8586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17.11.2015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2561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17.11.2015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9100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17.11.2015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0745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17.11.2015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0398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17.11.2015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3640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17.11.2015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7459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17.11.2015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1707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17.11.2015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47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17.11.2015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5157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17.11.2015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3124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17.11.2015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0418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17.11.2015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0700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17.11.2015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9220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17.11.2015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1938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17.11.2015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737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17.11.2015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3150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17.11.2015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17.11.2015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6668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17.11.2015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7948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17.11.2015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0163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17.11.2015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338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17.11.2015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4238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17.11.2015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17.11.2015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17.11.2015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17.11.2015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17.11.2015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17.11.2015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17.11.2015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065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17.11.2015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17230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17.11.2015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91841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98268" y="1064989"/>
            <a:ext cx="8229600" cy="514543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800" b="1" dirty="0" smtClean="0">
                <a:solidFill>
                  <a:srgbClr val="C00000"/>
                </a:solidFill>
                <a:latin typeface="Arial Narrow" pitchFamily="34" charset="0"/>
              </a:rPr>
              <a:t>Задание: </a:t>
            </a:r>
          </a:p>
          <a:p>
            <a:r>
              <a:rPr lang="ru-RU" sz="2800" i="1" dirty="0" smtClean="0">
                <a:solidFill>
                  <a:schemeClr val="tx2">
                    <a:lumMod val="75000"/>
                  </a:schemeClr>
                </a:solidFill>
                <a:latin typeface="Arial Narrow" pitchFamily="34" charset="0"/>
              </a:rPr>
              <a:t>озаглавьте картины</a:t>
            </a:r>
            <a:endParaRPr lang="ru-RU" sz="2800" i="1" dirty="0">
              <a:solidFill>
                <a:schemeClr val="tx2">
                  <a:lumMod val="75000"/>
                </a:schemeClr>
              </a:solidFill>
              <a:latin typeface="Arial Narrow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C00000"/>
                </a:solidFill>
                <a:latin typeface="Franklin Gothic Medium" pitchFamily="34" charset="0"/>
              </a:rPr>
              <a:t>ТВОРЧЕСКАЯ РАБОТА</a:t>
            </a:r>
            <a:endParaRPr lang="ru-RU" dirty="0">
              <a:solidFill>
                <a:srgbClr val="C00000"/>
              </a:solidFill>
              <a:latin typeface="Franklin Gothic Medium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464" y="1169023"/>
            <a:ext cx="7991274" cy="49146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4479" y="1169023"/>
            <a:ext cx="5275042" cy="49146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765" y="1412776"/>
            <a:ext cx="7124465" cy="4449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221235"/>
            <a:ext cx="3456383" cy="51600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8725" y="1616433"/>
            <a:ext cx="6686550" cy="446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1014413"/>
            <a:ext cx="7058025" cy="4829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00" y="1000125"/>
            <a:ext cx="6477000" cy="4857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933450"/>
            <a:ext cx="5715000" cy="4991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625" y="823913"/>
            <a:ext cx="5238750" cy="5210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853868"/>
            <a:ext cx="3630896" cy="5359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33652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274638"/>
            <a:ext cx="8552688" cy="639762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chemeClr val="accent4">
                    <a:lumMod val="75000"/>
                  </a:schemeClr>
                </a:solidFill>
                <a:latin typeface="Century Gothic" pitchFamily="34" charset="0"/>
              </a:rPr>
              <a:t>КИПРЕЙ</a:t>
            </a:r>
            <a:endParaRPr lang="ru-RU" b="1" dirty="0">
              <a:solidFill>
                <a:schemeClr val="accent4">
                  <a:lumMod val="75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057400" y="914400"/>
            <a:ext cx="6781800" cy="5562600"/>
          </a:xfrm>
        </p:spPr>
        <p:txBody>
          <a:bodyPr>
            <a:normAutofit fontScale="85000" lnSpcReduction="20000"/>
          </a:bodyPr>
          <a:lstStyle/>
          <a:p>
            <a:pPr algn="just">
              <a:lnSpc>
                <a:spcPct val="150000"/>
              </a:lnSpc>
              <a:spcBef>
                <a:spcPts val="0"/>
              </a:spcBef>
              <a:buNone/>
            </a:pPr>
            <a:r>
              <a:rPr lang="ru-RU" dirty="0" smtClean="0">
                <a:solidFill>
                  <a:schemeClr val="accent4">
                    <a:lumMod val="50000"/>
                  </a:schemeClr>
                </a:solidFill>
                <a:latin typeface="Franklin Gothic Medium" pitchFamily="34" charset="0"/>
              </a:rPr>
              <a:t>		Прекрасны опушки лесов в летнее время! Здесь веселый цветочный </a:t>
            </a:r>
            <a:r>
              <a:rPr lang="ru-RU" b="1" dirty="0" smtClean="0">
                <a:solidFill>
                  <a:srgbClr val="C00000"/>
                </a:solidFill>
                <a:latin typeface="Franklin Gothic Medium" pitchFamily="34" charset="0"/>
              </a:rPr>
              <a:t>ХОРОВОД.</a:t>
            </a:r>
            <a:r>
              <a:rPr lang="ru-RU" dirty="0" smtClean="0">
                <a:solidFill>
                  <a:schemeClr val="accent4">
                    <a:lumMod val="50000"/>
                  </a:schemeClr>
                </a:solidFill>
                <a:latin typeface="Franklin Gothic Medium" pitchFamily="34" charset="0"/>
              </a:rPr>
              <a:t> Но всегда невольно обращаешь внимание на травянистого великана. Это кипрей. Другое название этого цветка – </a:t>
            </a:r>
            <a:r>
              <a:rPr lang="ru-RU" b="1" dirty="0" smtClean="0">
                <a:solidFill>
                  <a:srgbClr val="C00000"/>
                </a:solidFill>
                <a:latin typeface="Franklin Gothic Medium" pitchFamily="34" charset="0"/>
              </a:rPr>
              <a:t>ИВАН-ЧАЙ.</a:t>
            </a:r>
            <a:r>
              <a:rPr lang="ru-RU" dirty="0" smtClean="0">
                <a:solidFill>
                  <a:schemeClr val="accent4">
                    <a:lumMod val="50000"/>
                  </a:schemeClr>
                </a:solidFill>
                <a:latin typeface="Franklin Gothic Medium" pitchFamily="34" charset="0"/>
              </a:rPr>
              <a:t> Кипрей в большом почете у </a:t>
            </a:r>
            <a:r>
              <a:rPr lang="ru-RU" b="1" dirty="0" smtClean="0">
                <a:solidFill>
                  <a:srgbClr val="C00000"/>
                </a:solidFill>
                <a:latin typeface="Franklin Gothic Medium" pitchFamily="34" charset="0"/>
              </a:rPr>
              <a:t>ПЧЕЛОВОДОВ</a:t>
            </a:r>
            <a:r>
              <a:rPr lang="ru-RU" dirty="0" smtClean="0">
                <a:solidFill>
                  <a:schemeClr val="accent4">
                    <a:lumMod val="50000"/>
                  </a:schemeClr>
                </a:solidFill>
                <a:latin typeface="Franklin Gothic Medium" pitchFamily="34" charset="0"/>
              </a:rPr>
              <a:t>, потому что он считается чемпионом среди травяных </a:t>
            </a:r>
            <a:r>
              <a:rPr lang="ru-RU" b="1" dirty="0" smtClean="0">
                <a:solidFill>
                  <a:srgbClr val="C00000"/>
                </a:solidFill>
                <a:latin typeface="Franklin Gothic Medium" pitchFamily="34" charset="0"/>
              </a:rPr>
              <a:t>МЕДОНОСОВ</a:t>
            </a:r>
            <a:r>
              <a:rPr lang="ru-RU" dirty="0" smtClean="0">
                <a:solidFill>
                  <a:schemeClr val="accent4">
                    <a:lumMod val="50000"/>
                  </a:schemeClr>
                </a:solidFill>
                <a:latin typeface="Franklin Gothic Medium" pitchFamily="34" charset="0"/>
              </a:rPr>
              <a:t>. </a:t>
            </a:r>
            <a:r>
              <a:rPr lang="ru-RU" b="1" i="1" u="sng" dirty="0" smtClean="0">
                <a:solidFill>
                  <a:schemeClr val="accent4">
                    <a:lumMod val="50000"/>
                  </a:schemeClr>
                </a:solidFill>
                <a:latin typeface="Franklin Gothic Medium" pitchFamily="34" charset="0"/>
              </a:rPr>
              <a:t>(Пол)лета </a:t>
            </a:r>
            <a:r>
              <a:rPr lang="ru-RU" dirty="0" smtClean="0">
                <a:solidFill>
                  <a:schemeClr val="accent4">
                    <a:lumMod val="50000"/>
                  </a:schemeClr>
                </a:solidFill>
                <a:latin typeface="Franklin Gothic Medium" pitchFamily="34" charset="0"/>
              </a:rPr>
              <a:t>радует он нас своим цветом.</a:t>
            </a:r>
            <a:endParaRPr lang="ru-RU" dirty="0">
              <a:solidFill>
                <a:schemeClr val="accent4">
                  <a:lumMod val="50000"/>
                </a:schemeClr>
              </a:solidFill>
              <a:latin typeface="Franklin Gothic Medium" pitchFamily="34" charset="0"/>
            </a:endParaRPr>
          </a:p>
        </p:txBody>
      </p:sp>
      <p:pic>
        <p:nvPicPr>
          <p:cNvPr id="4" name="Рисунок 3" descr="i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544" y="3581399"/>
            <a:ext cx="1680976" cy="2642987"/>
          </a:xfrm>
          <a:prstGeom prst="rect">
            <a:avLst/>
          </a:prstGeom>
        </p:spPr>
      </p:pic>
      <p:pic>
        <p:nvPicPr>
          <p:cNvPr id="3074" name="Picture 2" descr="http://cs624022.vk.me/v624022563/40438/1s7vLye3LE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836712"/>
            <a:ext cx="1689873" cy="2397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ПОЛ И ПОЛУ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46329" y="5806046"/>
            <a:ext cx="435890" cy="435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540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221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  <a:latin typeface="Century Gothic" pitchFamily="34" charset="0"/>
              </a:rPr>
              <a:t>ПРАВОПИСАНИЕ ПОЛ- СО СЛОВАМИ</a:t>
            </a:r>
            <a:endParaRPr lang="ru-RU" sz="3200" b="1" dirty="0">
              <a:solidFill>
                <a:srgbClr val="C00000"/>
              </a:solidFill>
              <a:latin typeface="Century Gothic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5536" y="1124744"/>
            <a:ext cx="8538152" cy="5328592"/>
          </a:xfrm>
        </p:spPr>
        <p:txBody>
          <a:bodyPr>
            <a:normAutofit/>
          </a:bodyPr>
          <a:lstStyle/>
          <a:p>
            <a:pPr marL="0" indent="0">
              <a:buClr>
                <a:schemeClr val="accent6">
                  <a:lumMod val="50000"/>
                </a:schemeClr>
              </a:buClr>
              <a:buNone/>
            </a:pPr>
            <a:r>
              <a:rPr lang="ru-RU" i="1" u="sng" dirty="0" smtClean="0">
                <a:solidFill>
                  <a:srgbClr val="002060"/>
                </a:solidFill>
                <a:latin typeface="Ariac" pitchFamily="34" charset="0"/>
              </a:rPr>
              <a:t>ДЕФИС:</a:t>
            </a:r>
          </a:p>
          <a:p>
            <a:pPr>
              <a:buClr>
                <a:schemeClr val="accent6">
                  <a:lumMod val="50000"/>
                </a:schemeClr>
              </a:buClr>
            </a:pPr>
            <a:r>
              <a:rPr lang="ru-RU" dirty="0" smtClean="0">
                <a:solidFill>
                  <a:srgbClr val="002060"/>
                </a:solidFill>
                <a:latin typeface="Ariac" pitchFamily="34" charset="0"/>
              </a:rPr>
              <a:t>перед </a:t>
            </a:r>
            <a:r>
              <a:rPr lang="ru-RU" b="1" i="1" dirty="0" smtClean="0">
                <a:solidFill>
                  <a:srgbClr val="C00000"/>
                </a:solidFill>
                <a:latin typeface="Ariac" pitchFamily="34" charset="0"/>
              </a:rPr>
              <a:t>гласными</a:t>
            </a:r>
            <a:r>
              <a:rPr lang="ru-RU" dirty="0" smtClean="0">
                <a:solidFill>
                  <a:srgbClr val="002060"/>
                </a:solidFill>
                <a:latin typeface="Ariac" pitchFamily="34" charset="0"/>
              </a:rPr>
              <a:t> буквами </a:t>
            </a:r>
            <a:r>
              <a:rPr lang="ru-RU" i="1" dirty="0" smtClean="0">
                <a:solidFill>
                  <a:srgbClr val="002060"/>
                </a:solidFill>
                <a:latin typeface="Ariac" pitchFamily="34" charset="0"/>
              </a:rPr>
              <a:t>(пол-арбуза)</a:t>
            </a:r>
          </a:p>
          <a:p>
            <a:pPr>
              <a:buClr>
                <a:schemeClr val="accent6">
                  <a:lumMod val="50000"/>
                </a:schemeClr>
              </a:buClr>
            </a:pPr>
            <a:r>
              <a:rPr lang="ru-RU" dirty="0" smtClean="0">
                <a:solidFill>
                  <a:srgbClr val="002060"/>
                </a:solidFill>
                <a:latin typeface="Ariac" pitchFamily="34" charset="0"/>
              </a:rPr>
              <a:t>перед буквой </a:t>
            </a:r>
            <a:r>
              <a:rPr lang="ru-RU" b="1" i="1" dirty="0" smtClean="0">
                <a:solidFill>
                  <a:srgbClr val="C00000"/>
                </a:solidFill>
                <a:latin typeface="Ariac" pitchFamily="34" charset="0"/>
              </a:rPr>
              <a:t>Л  </a:t>
            </a:r>
            <a:r>
              <a:rPr lang="ru-RU" i="1" dirty="0" smtClean="0">
                <a:solidFill>
                  <a:srgbClr val="002060"/>
                </a:solidFill>
                <a:latin typeface="Ariac" pitchFamily="34" charset="0"/>
              </a:rPr>
              <a:t>(пол-лимона)</a:t>
            </a:r>
          </a:p>
          <a:p>
            <a:pPr>
              <a:buClr>
                <a:schemeClr val="accent6">
                  <a:lumMod val="50000"/>
                </a:schemeClr>
              </a:buClr>
            </a:pPr>
            <a:r>
              <a:rPr lang="ru-RU" dirty="0" smtClean="0">
                <a:solidFill>
                  <a:srgbClr val="002060"/>
                </a:solidFill>
                <a:latin typeface="Ariac" pitchFamily="34" charset="0"/>
              </a:rPr>
              <a:t>перед </a:t>
            </a:r>
            <a:r>
              <a:rPr lang="ru-RU" b="1" i="1" dirty="0" smtClean="0">
                <a:solidFill>
                  <a:srgbClr val="C00000"/>
                </a:solidFill>
                <a:latin typeface="Ariac" pitchFamily="34" charset="0"/>
              </a:rPr>
              <a:t>прописными</a:t>
            </a:r>
            <a:r>
              <a:rPr lang="ru-RU" dirty="0" smtClean="0">
                <a:solidFill>
                  <a:srgbClr val="002060"/>
                </a:solidFill>
                <a:latin typeface="Ariac" pitchFamily="34" charset="0"/>
              </a:rPr>
              <a:t> буквами </a:t>
            </a:r>
            <a:r>
              <a:rPr lang="ru-RU" i="1" dirty="0" smtClean="0">
                <a:solidFill>
                  <a:srgbClr val="002060"/>
                </a:solidFill>
                <a:latin typeface="Ariac" pitchFamily="34" charset="0"/>
              </a:rPr>
              <a:t>(пол-Москвы)</a:t>
            </a:r>
          </a:p>
          <a:p>
            <a:pPr marL="0" indent="0">
              <a:buClr>
                <a:schemeClr val="accent6">
                  <a:lumMod val="50000"/>
                </a:schemeClr>
              </a:buClr>
              <a:buNone/>
            </a:pPr>
            <a:r>
              <a:rPr lang="ru-RU" i="1" u="sng" dirty="0" smtClean="0">
                <a:solidFill>
                  <a:srgbClr val="002060"/>
                </a:solidFill>
                <a:latin typeface="Ariac" pitchFamily="34" charset="0"/>
              </a:rPr>
              <a:t>СЛИТНО:</a:t>
            </a:r>
          </a:p>
          <a:p>
            <a:pPr>
              <a:buClr>
                <a:schemeClr val="accent6">
                  <a:lumMod val="50000"/>
                </a:schemeClr>
              </a:buClr>
            </a:pPr>
            <a:r>
              <a:rPr lang="ru-RU" dirty="0" smtClean="0">
                <a:solidFill>
                  <a:srgbClr val="002060"/>
                </a:solidFill>
                <a:latin typeface="Ariac" pitchFamily="34" charset="0"/>
              </a:rPr>
              <a:t>ПОЛУ всегда </a:t>
            </a:r>
            <a:r>
              <a:rPr lang="ru-RU" i="1" dirty="0" smtClean="0">
                <a:solidFill>
                  <a:srgbClr val="002060"/>
                </a:solidFill>
                <a:latin typeface="Ariac" pitchFamily="34" charset="0"/>
              </a:rPr>
              <a:t>(полушубок)</a:t>
            </a:r>
          </a:p>
          <a:p>
            <a:pPr marL="0" indent="0">
              <a:buClr>
                <a:schemeClr val="accent6">
                  <a:lumMod val="50000"/>
                </a:schemeClr>
              </a:buClr>
              <a:buNone/>
            </a:pPr>
            <a:r>
              <a:rPr lang="ru-RU" i="1" u="sng" dirty="0" smtClean="0">
                <a:solidFill>
                  <a:srgbClr val="002060"/>
                </a:solidFill>
                <a:latin typeface="Ariac" pitchFamily="34" charset="0"/>
              </a:rPr>
              <a:t>РАЗДЕЛЬНО:</a:t>
            </a:r>
          </a:p>
          <a:p>
            <a:pPr>
              <a:buClr>
                <a:schemeClr val="accent6">
                  <a:lumMod val="50000"/>
                </a:schemeClr>
              </a:buClr>
            </a:pPr>
            <a:r>
              <a:rPr lang="ru-RU" b="1" dirty="0" smtClean="0">
                <a:solidFill>
                  <a:srgbClr val="C00000"/>
                </a:solidFill>
                <a:latin typeface="Ariac" pitchFamily="34" charset="0"/>
              </a:rPr>
              <a:t>Пол  чайной  ложки</a:t>
            </a:r>
            <a:endParaRPr lang="ru-RU" b="1" dirty="0">
              <a:solidFill>
                <a:srgbClr val="C00000"/>
              </a:solidFill>
              <a:latin typeface="Aria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0632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0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4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1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8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274638"/>
            <a:ext cx="8552688" cy="639762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chemeClr val="accent4">
                    <a:lumMod val="75000"/>
                  </a:schemeClr>
                </a:solidFill>
                <a:latin typeface="Century Gothic" pitchFamily="34" charset="0"/>
              </a:rPr>
              <a:t>КИПРЕЙ</a:t>
            </a:r>
            <a:endParaRPr lang="ru-RU" b="1" dirty="0">
              <a:solidFill>
                <a:schemeClr val="accent4">
                  <a:lumMod val="75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057400" y="914400"/>
            <a:ext cx="6781800" cy="5562600"/>
          </a:xfrm>
        </p:spPr>
        <p:txBody>
          <a:bodyPr>
            <a:normAutofit fontScale="85000" lnSpcReduction="20000"/>
          </a:bodyPr>
          <a:lstStyle/>
          <a:p>
            <a:pPr algn="just">
              <a:lnSpc>
                <a:spcPct val="150000"/>
              </a:lnSpc>
              <a:spcBef>
                <a:spcPts val="0"/>
              </a:spcBef>
              <a:buNone/>
            </a:pPr>
            <a:r>
              <a:rPr lang="ru-RU" dirty="0" smtClean="0">
                <a:solidFill>
                  <a:schemeClr val="accent4">
                    <a:lumMod val="50000"/>
                  </a:schemeClr>
                </a:solidFill>
                <a:latin typeface="Franklin Gothic Medium" pitchFamily="34" charset="0"/>
              </a:rPr>
              <a:t>		Прекрасны опушки лесов в летнее время! Здесь веселый цветочный </a:t>
            </a:r>
            <a:r>
              <a:rPr lang="ru-RU" b="1" dirty="0" smtClean="0">
                <a:solidFill>
                  <a:srgbClr val="C00000"/>
                </a:solidFill>
                <a:latin typeface="Franklin Gothic Medium" pitchFamily="34" charset="0"/>
              </a:rPr>
              <a:t>ХОРОВОД.</a:t>
            </a:r>
            <a:r>
              <a:rPr lang="ru-RU" dirty="0" smtClean="0">
                <a:solidFill>
                  <a:schemeClr val="accent4">
                    <a:lumMod val="50000"/>
                  </a:schemeClr>
                </a:solidFill>
                <a:latin typeface="Franklin Gothic Medium" pitchFamily="34" charset="0"/>
              </a:rPr>
              <a:t> Но всегда невольно обращаешь внимание на травянистого великана. Это кипрей. Другое название этого цветка – </a:t>
            </a:r>
            <a:r>
              <a:rPr lang="ru-RU" b="1" dirty="0" smtClean="0">
                <a:solidFill>
                  <a:srgbClr val="C00000"/>
                </a:solidFill>
                <a:latin typeface="Franklin Gothic Medium" pitchFamily="34" charset="0"/>
              </a:rPr>
              <a:t>ИВАН-ЧАЙ.</a:t>
            </a:r>
            <a:r>
              <a:rPr lang="ru-RU" dirty="0" smtClean="0">
                <a:solidFill>
                  <a:schemeClr val="accent4">
                    <a:lumMod val="50000"/>
                  </a:schemeClr>
                </a:solidFill>
                <a:latin typeface="Franklin Gothic Medium" pitchFamily="34" charset="0"/>
              </a:rPr>
              <a:t> Кипрей в большом почете у </a:t>
            </a:r>
            <a:r>
              <a:rPr lang="ru-RU" b="1" dirty="0" smtClean="0">
                <a:solidFill>
                  <a:srgbClr val="C00000"/>
                </a:solidFill>
                <a:latin typeface="Franklin Gothic Medium" pitchFamily="34" charset="0"/>
              </a:rPr>
              <a:t>ПЧЕЛОВОДОВ</a:t>
            </a:r>
            <a:r>
              <a:rPr lang="ru-RU" dirty="0" smtClean="0">
                <a:solidFill>
                  <a:schemeClr val="accent4">
                    <a:lumMod val="50000"/>
                  </a:schemeClr>
                </a:solidFill>
                <a:latin typeface="Franklin Gothic Medium" pitchFamily="34" charset="0"/>
              </a:rPr>
              <a:t>, потому что он считается чемпионом среди травяных </a:t>
            </a:r>
            <a:r>
              <a:rPr lang="ru-RU" b="1" dirty="0" smtClean="0">
                <a:solidFill>
                  <a:srgbClr val="C00000"/>
                </a:solidFill>
                <a:latin typeface="Franklin Gothic Medium" pitchFamily="34" charset="0"/>
              </a:rPr>
              <a:t>МЕДОНОСОВ</a:t>
            </a:r>
            <a:r>
              <a:rPr lang="ru-RU" dirty="0" smtClean="0">
                <a:solidFill>
                  <a:schemeClr val="accent4">
                    <a:lumMod val="50000"/>
                  </a:schemeClr>
                </a:solidFill>
                <a:latin typeface="Franklin Gothic Medium" pitchFamily="34" charset="0"/>
              </a:rPr>
              <a:t>. </a:t>
            </a:r>
            <a:r>
              <a:rPr lang="ru-RU" b="1" dirty="0" smtClean="0">
                <a:solidFill>
                  <a:srgbClr val="C00000"/>
                </a:solidFill>
                <a:latin typeface="Franklin Gothic Medium" pitchFamily="34" charset="0"/>
              </a:rPr>
              <a:t>ПОЛ-ЛЕТА </a:t>
            </a:r>
            <a:r>
              <a:rPr lang="ru-RU" dirty="0" smtClean="0">
                <a:solidFill>
                  <a:schemeClr val="accent4">
                    <a:lumMod val="50000"/>
                  </a:schemeClr>
                </a:solidFill>
                <a:latin typeface="Franklin Gothic Medium" pitchFamily="34" charset="0"/>
              </a:rPr>
              <a:t>радует он нас своим цветом.</a:t>
            </a:r>
            <a:endParaRPr lang="ru-RU" dirty="0">
              <a:solidFill>
                <a:schemeClr val="accent4">
                  <a:lumMod val="50000"/>
                </a:schemeClr>
              </a:solidFill>
              <a:latin typeface="Franklin Gothic Medium" pitchFamily="34" charset="0"/>
            </a:endParaRPr>
          </a:p>
        </p:txBody>
      </p:sp>
      <p:pic>
        <p:nvPicPr>
          <p:cNvPr id="4" name="Рисунок 3" descr="i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2996952"/>
            <a:ext cx="1938570" cy="3048000"/>
          </a:xfrm>
          <a:prstGeom prst="rect">
            <a:avLst/>
          </a:prstGeom>
        </p:spPr>
      </p:pic>
      <p:pic>
        <p:nvPicPr>
          <p:cNvPr id="6" name="Picture 2" descr="http://cs624022.vk.me/v624022563/40438/1s7vLye3LE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884" y="332656"/>
            <a:ext cx="1689873" cy="2397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5453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ru-RU" dirty="0" smtClean="0">
                <a:solidFill>
                  <a:srgbClr val="C00000"/>
                </a:solidFill>
                <a:latin typeface="Franklin Gothic Medium" pitchFamily="34" charset="0"/>
              </a:rPr>
              <a:t>ОБЪЯСНИ!</a:t>
            </a:r>
            <a:endParaRPr lang="ru-RU" dirty="0">
              <a:solidFill>
                <a:srgbClr val="C00000"/>
              </a:solidFill>
              <a:latin typeface="Franklin Gothic Medium" pitchFamily="34" charset="0"/>
            </a:endParaRPr>
          </a:p>
        </p:txBody>
      </p:sp>
      <p:sp>
        <p:nvSpPr>
          <p:cNvPr id="4" name="Содержимое 2"/>
          <p:cNvSpPr>
            <a:spLocks noGrp="1"/>
          </p:cNvSpPr>
          <p:nvPr>
            <p:ph idx="1"/>
          </p:nvPr>
        </p:nvSpPr>
        <p:spPr>
          <a:xfrm>
            <a:off x="611560" y="1124744"/>
            <a:ext cx="8075240" cy="5184576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  <a:buClr>
                <a:schemeClr val="accent4">
                  <a:lumMod val="50000"/>
                </a:schemeClr>
              </a:buClr>
            </a:pPr>
            <a:r>
              <a:rPr lang="ru-RU" b="1" dirty="0" smtClean="0">
                <a:solidFill>
                  <a:srgbClr val="C00000"/>
                </a:solidFill>
                <a:latin typeface="Franklin Gothic Medium Cond" pitchFamily="34" charset="0"/>
              </a:rPr>
              <a:t>ТЮЗ</a:t>
            </a:r>
            <a:r>
              <a:rPr lang="ru-RU" dirty="0" smtClean="0">
                <a:latin typeface="Franklin Gothic Medium Cond" pitchFamily="34" charset="0"/>
              </a:rPr>
              <a:t>  приступил__ к репетиции новой пьесы.</a:t>
            </a:r>
          </a:p>
          <a:p>
            <a:pPr>
              <a:spcBef>
                <a:spcPts val="600"/>
              </a:spcBef>
              <a:buClr>
                <a:schemeClr val="accent4">
                  <a:lumMod val="50000"/>
                </a:schemeClr>
              </a:buClr>
            </a:pPr>
            <a:r>
              <a:rPr lang="ru-RU" b="1" dirty="0" smtClean="0">
                <a:solidFill>
                  <a:srgbClr val="C00000"/>
                </a:solidFill>
                <a:latin typeface="Franklin Gothic Medium Cond" pitchFamily="34" charset="0"/>
              </a:rPr>
              <a:t>ООН</a:t>
            </a:r>
            <a:r>
              <a:rPr lang="ru-RU" dirty="0" smtClean="0">
                <a:latin typeface="Franklin Gothic Medium Cond" pitchFamily="34" charset="0"/>
              </a:rPr>
              <a:t>  отметил</a:t>
            </a:r>
            <a:r>
              <a:rPr lang="ru-RU" b="1" dirty="0" smtClean="0">
                <a:solidFill>
                  <a:srgbClr val="C00000"/>
                </a:solidFill>
                <a:latin typeface="Franklin Gothic Medium Cond" pitchFamily="34" charset="0"/>
              </a:rPr>
              <a:t>__  </a:t>
            </a:r>
            <a:r>
              <a:rPr lang="ru-RU" dirty="0" smtClean="0">
                <a:latin typeface="Franklin Gothic Medium Cond" pitchFamily="34" charset="0"/>
              </a:rPr>
              <a:t>свой юбилей.</a:t>
            </a:r>
          </a:p>
          <a:p>
            <a:pPr>
              <a:spcBef>
                <a:spcPts val="600"/>
              </a:spcBef>
              <a:buClr>
                <a:schemeClr val="accent4">
                  <a:lumMod val="50000"/>
                </a:schemeClr>
              </a:buClr>
            </a:pPr>
            <a:r>
              <a:rPr lang="ru-RU" b="1" dirty="0" smtClean="0">
                <a:solidFill>
                  <a:srgbClr val="C00000"/>
                </a:solidFill>
                <a:latin typeface="Franklin Gothic Medium Cond" pitchFamily="34" charset="0"/>
              </a:rPr>
              <a:t>АТС  </a:t>
            </a:r>
            <a:r>
              <a:rPr lang="ru-RU" dirty="0" smtClean="0">
                <a:latin typeface="Franklin Gothic Medium Cond" pitchFamily="34" charset="0"/>
              </a:rPr>
              <a:t>установил</a:t>
            </a:r>
            <a:r>
              <a:rPr lang="ru-RU" b="1" dirty="0" smtClean="0">
                <a:solidFill>
                  <a:srgbClr val="C00000"/>
                </a:solidFill>
                <a:latin typeface="Franklin Gothic Medium Cond" pitchFamily="34" charset="0"/>
              </a:rPr>
              <a:t>__ </a:t>
            </a:r>
            <a:r>
              <a:rPr lang="ru-RU" dirty="0" smtClean="0">
                <a:latin typeface="Franklin Gothic Medium Cond" pitchFamily="34" charset="0"/>
              </a:rPr>
              <a:t>новые телефонные автоматы.</a:t>
            </a:r>
          </a:p>
          <a:p>
            <a:pPr>
              <a:spcBef>
                <a:spcPts val="600"/>
              </a:spcBef>
              <a:buClr>
                <a:schemeClr val="accent4">
                  <a:lumMod val="50000"/>
                </a:schemeClr>
              </a:buClr>
            </a:pPr>
            <a:r>
              <a:rPr lang="ru-RU" b="1" dirty="0" smtClean="0">
                <a:solidFill>
                  <a:srgbClr val="C00000"/>
                </a:solidFill>
                <a:latin typeface="Franklin Gothic Medium Cond" pitchFamily="34" charset="0"/>
              </a:rPr>
              <a:t>ДТП</a:t>
            </a:r>
            <a:r>
              <a:rPr lang="ru-RU" dirty="0" smtClean="0">
                <a:latin typeface="Franklin Gothic Medium Cond" pitchFamily="34" charset="0"/>
              </a:rPr>
              <a:t> </a:t>
            </a:r>
            <a:r>
              <a:rPr lang="ru-RU" dirty="0" err="1" smtClean="0">
                <a:latin typeface="Franklin Gothic Medium Cond" pitchFamily="34" charset="0"/>
              </a:rPr>
              <a:t>произошл</a:t>
            </a:r>
            <a:r>
              <a:rPr lang="ru-RU" b="1" dirty="0" smtClean="0">
                <a:solidFill>
                  <a:srgbClr val="C00000"/>
                </a:solidFill>
                <a:latin typeface="Franklin Gothic Medium Cond" pitchFamily="34" charset="0"/>
              </a:rPr>
              <a:t>__</a:t>
            </a:r>
            <a:r>
              <a:rPr lang="ru-RU" dirty="0" smtClean="0">
                <a:latin typeface="Franklin Gothic Medium Cond" pitchFamily="34" charset="0"/>
              </a:rPr>
              <a:t> по вине пешехода.</a:t>
            </a:r>
          </a:p>
          <a:p>
            <a:pPr>
              <a:spcBef>
                <a:spcPts val="600"/>
              </a:spcBef>
              <a:buClr>
                <a:schemeClr val="accent4">
                  <a:lumMod val="50000"/>
                </a:schemeClr>
              </a:buClr>
            </a:pPr>
            <a:r>
              <a:rPr lang="ru-RU" dirty="0" err="1" smtClean="0">
                <a:latin typeface="Franklin Gothic Medium Cond" pitchFamily="34" charset="0"/>
              </a:rPr>
              <a:t>Российск</a:t>
            </a:r>
            <a:r>
              <a:rPr lang="ru-RU" b="1" dirty="0" smtClean="0">
                <a:solidFill>
                  <a:srgbClr val="C00000"/>
                </a:solidFill>
                <a:latin typeface="Franklin Gothic Medium Cond" pitchFamily="34" charset="0"/>
              </a:rPr>
              <a:t>___</a:t>
            </a:r>
            <a:r>
              <a:rPr lang="ru-RU" dirty="0" smtClean="0">
                <a:latin typeface="Franklin Gothic Medium Cond" pitchFamily="34" charset="0"/>
              </a:rPr>
              <a:t> </a:t>
            </a:r>
            <a:r>
              <a:rPr lang="ru-RU" b="1" dirty="0" smtClean="0">
                <a:solidFill>
                  <a:srgbClr val="C00000"/>
                </a:solidFill>
                <a:latin typeface="Franklin Gothic Medium Cond" pitchFamily="34" charset="0"/>
              </a:rPr>
              <a:t>ВВС</a:t>
            </a:r>
            <a:r>
              <a:rPr lang="ru-RU" dirty="0" smtClean="0">
                <a:latin typeface="Franklin Gothic Medium Cond" pitchFamily="34" charset="0"/>
              </a:rPr>
              <a:t> 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Franklin Gothic Medium Cond" pitchFamily="34" charset="0"/>
              </a:rPr>
              <a:t> </a:t>
            </a:r>
            <a:r>
              <a:rPr lang="ru-RU" dirty="0" smtClean="0">
                <a:latin typeface="Franklin Gothic Medium Cond" pitchFamily="34" charset="0"/>
              </a:rPr>
              <a:t>– гордость нашей страны.</a:t>
            </a:r>
          </a:p>
          <a:p>
            <a:pPr>
              <a:spcBef>
                <a:spcPts val="600"/>
              </a:spcBef>
              <a:buClr>
                <a:schemeClr val="accent4">
                  <a:lumMod val="50000"/>
                </a:schemeClr>
              </a:buClr>
            </a:pPr>
            <a:r>
              <a:rPr lang="ru-RU" b="1" dirty="0" smtClean="0">
                <a:solidFill>
                  <a:srgbClr val="C00000"/>
                </a:solidFill>
                <a:latin typeface="Franklin Gothic Medium Cond" pitchFamily="34" charset="0"/>
              </a:rPr>
              <a:t>ВАЗ</a:t>
            </a:r>
            <a:r>
              <a:rPr lang="ru-RU" dirty="0" smtClean="0">
                <a:latin typeface="Franklin Gothic Medium Cond" pitchFamily="34" charset="0"/>
              </a:rPr>
              <a:t> начал ___  выпуск новой модели машины.</a:t>
            </a:r>
          </a:p>
          <a:p>
            <a:pPr>
              <a:spcBef>
                <a:spcPts val="600"/>
              </a:spcBef>
              <a:buClr>
                <a:schemeClr val="accent4">
                  <a:lumMod val="50000"/>
                </a:schemeClr>
              </a:buClr>
            </a:pPr>
            <a:r>
              <a:rPr lang="ru-RU" b="1" dirty="0" smtClean="0">
                <a:solidFill>
                  <a:srgbClr val="C00000"/>
                </a:solidFill>
                <a:latin typeface="Franklin Gothic Medium Cond" pitchFamily="34" charset="0"/>
              </a:rPr>
              <a:t>РАН</a:t>
            </a:r>
            <a:r>
              <a:rPr lang="ru-RU" dirty="0" smtClean="0">
                <a:latin typeface="Franklin Gothic Medium Cond" pitchFamily="34" charset="0"/>
              </a:rPr>
              <a:t> организовал</a:t>
            </a:r>
            <a:r>
              <a:rPr lang="ru-RU" b="1" dirty="0" smtClean="0">
                <a:solidFill>
                  <a:srgbClr val="C00000"/>
                </a:solidFill>
                <a:latin typeface="Franklin Gothic Medium Cond" pitchFamily="34" charset="0"/>
              </a:rPr>
              <a:t>___</a:t>
            </a:r>
            <a:r>
              <a:rPr lang="ru-RU" dirty="0" smtClean="0">
                <a:latin typeface="Franklin Gothic Medium Cond" pitchFamily="34" charset="0"/>
              </a:rPr>
              <a:t> конференцию.</a:t>
            </a:r>
            <a:endParaRPr lang="ru-RU" dirty="0">
              <a:latin typeface="Franklin Gothic Medium Con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5035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ru-RU" dirty="0" smtClean="0">
                <a:solidFill>
                  <a:srgbClr val="C00000"/>
                </a:solidFill>
                <a:latin typeface="Franklin Gothic Medium" pitchFamily="34" charset="0"/>
              </a:rPr>
              <a:t>ПРОВЕРЬ!</a:t>
            </a:r>
            <a:endParaRPr lang="ru-RU" dirty="0">
              <a:solidFill>
                <a:srgbClr val="C00000"/>
              </a:solidFill>
              <a:latin typeface="Franklin Gothic Medium" pitchFamily="34" charset="0"/>
            </a:endParaRPr>
          </a:p>
        </p:txBody>
      </p:sp>
      <p:sp>
        <p:nvSpPr>
          <p:cNvPr id="4" name="Содержимое 2"/>
          <p:cNvSpPr>
            <a:spLocks noGrp="1"/>
          </p:cNvSpPr>
          <p:nvPr>
            <p:ph idx="1"/>
          </p:nvPr>
        </p:nvSpPr>
        <p:spPr>
          <a:xfrm>
            <a:off x="611560" y="1124744"/>
            <a:ext cx="8075240" cy="5184576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buClr>
                <a:schemeClr val="accent4">
                  <a:lumMod val="50000"/>
                </a:schemeClr>
              </a:buClr>
            </a:pPr>
            <a:r>
              <a:rPr lang="ru-RU" b="1" dirty="0" smtClean="0">
                <a:solidFill>
                  <a:srgbClr val="C00000"/>
                </a:solidFill>
                <a:latin typeface="Franklin Gothic Medium Cond" pitchFamily="34" charset="0"/>
              </a:rPr>
              <a:t>ТЮЗ</a:t>
            </a:r>
            <a:r>
              <a:rPr lang="ru-RU" dirty="0" smtClean="0">
                <a:latin typeface="Franklin Gothic Medium Cond" pitchFamily="34" charset="0"/>
              </a:rPr>
              <a:t> 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Franklin Gothic Medium Cond" pitchFamily="34" charset="0"/>
              </a:rPr>
              <a:t>(м.р.)</a:t>
            </a:r>
            <a:r>
              <a:rPr lang="ru-RU" dirty="0" smtClean="0">
                <a:latin typeface="Franklin Gothic Medium Cond" pitchFamily="34" charset="0"/>
              </a:rPr>
              <a:t> приступил к репетиции новой пьесы.</a:t>
            </a:r>
          </a:p>
          <a:p>
            <a:pPr>
              <a:spcBef>
                <a:spcPts val="0"/>
              </a:spcBef>
              <a:buClr>
                <a:schemeClr val="accent4">
                  <a:lumMod val="50000"/>
                </a:schemeClr>
              </a:buClr>
            </a:pPr>
            <a:r>
              <a:rPr lang="ru-RU" b="1" dirty="0" smtClean="0">
                <a:solidFill>
                  <a:srgbClr val="C00000"/>
                </a:solidFill>
                <a:latin typeface="Franklin Gothic Medium Cond" pitchFamily="34" charset="0"/>
              </a:rPr>
              <a:t>ООН</a:t>
            </a:r>
            <a:r>
              <a:rPr lang="ru-RU" dirty="0" smtClean="0">
                <a:latin typeface="Franklin Gothic Medium Cond" pitchFamily="34" charset="0"/>
              </a:rPr>
              <a:t> 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Franklin Gothic Medium Cond" pitchFamily="34" charset="0"/>
              </a:rPr>
              <a:t>(</a:t>
            </a:r>
            <a:r>
              <a:rPr lang="ru-RU" b="1" dirty="0" err="1" smtClean="0">
                <a:solidFill>
                  <a:schemeClr val="accent1">
                    <a:lumMod val="75000"/>
                  </a:schemeClr>
                </a:solidFill>
                <a:latin typeface="Franklin Gothic Medium Cond" pitchFamily="34" charset="0"/>
              </a:rPr>
              <a:t>ж.р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Franklin Gothic Medium Cond" pitchFamily="34" charset="0"/>
              </a:rPr>
              <a:t>.) </a:t>
            </a:r>
            <a:r>
              <a:rPr lang="ru-RU" dirty="0" err="1" smtClean="0">
                <a:latin typeface="Franklin Gothic Medium Cond" pitchFamily="34" charset="0"/>
              </a:rPr>
              <a:t>отметил</a:t>
            </a:r>
            <a:r>
              <a:rPr lang="ru-RU" b="1" dirty="0" err="1" smtClean="0">
                <a:solidFill>
                  <a:srgbClr val="C00000"/>
                </a:solidFill>
                <a:latin typeface="Franklin Gothic Medium Cond" pitchFamily="34" charset="0"/>
              </a:rPr>
              <a:t>А</a:t>
            </a:r>
            <a:r>
              <a:rPr lang="ru-RU" b="1" dirty="0" smtClean="0">
                <a:solidFill>
                  <a:srgbClr val="C00000"/>
                </a:solidFill>
                <a:latin typeface="Franklin Gothic Medium Cond" pitchFamily="34" charset="0"/>
              </a:rPr>
              <a:t>  </a:t>
            </a:r>
            <a:r>
              <a:rPr lang="ru-RU" dirty="0" smtClean="0">
                <a:latin typeface="Franklin Gothic Medium Cond" pitchFamily="34" charset="0"/>
              </a:rPr>
              <a:t>свой юбилей.</a:t>
            </a:r>
          </a:p>
          <a:p>
            <a:pPr>
              <a:spcBef>
                <a:spcPts val="0"/>
              </a:spcBef>
              <a:buClr>
                <a:schemeClr val="accent4">
                  <a:lumMod val="50000"/>
                </a:schemeClr>
              </a:buClr>
            </a:pPr>
            <a:r>
              <a:rPr lang="ru-RU" b="1" dirty="0" smtClean="0">
                <a:solidFill>
                  <a:srgbClr val="C00000"/>
                </a:solidFill>
                <a:latin typeface="Franklin Gothic Medium Cond" pitchFamily="34" charset="0"/>
              </a:rPr>
              <a:t>АТС 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Franklin Gothic Medium Cond" pitchFamily="34" charset="0"/>
              </a:rPr>
              <a:t>(ж.р.) </a:t>
            </a:r>
            <a:r>
              <a:rPr lang="ru-RU" dirty="0" err="1" smtClean="0">
                <a:latin typeface="Franklin Gothic Medium Cond" pitchFamily="34" charset="0"/>
              </a:rPr>
              <a:t>установил</a:t>
            </a:r>
            <a:r>
              <a:rPr lang="ru-RU" b="1" dirty="0" err="1" smtClean="0">
                <a:solidFill>
                  <a:srgbClr val="C00000"/>
                </a:solidFill>
                <a:latin typeface="Franklin Gothic Medium Cond" pitchFamily="34" charset="0"/>
              </a:rPr>
              <a:t>А</a:t>
            </a:r>
            <a:r>
              <a:rPr lang="ru-RU" b="1" dirty="0" smtClean="0">
                <a:solidFill>
                  <a:srgbClr val="C00000"/>
                </a:solidFill>
                <a:latin typeface="Franklin Gothic Medium Cond" pitchFamily="34" charset="0"/>
              </a:rPr>
              <a:t> </a:t>
            </a:r>
            <a:r>
              <a:rPr lang="ru-RU" dirty="0" smtClean="0">
                <a:latin typeface="Franklin Gothic Medium Cond" pitchFamily="34" charset="0"/>
              </a:rPr>
              <a:t>новые телефонные автоматы.</a:t>
            </a:r>
          </a:p>
          <a:p>
            <a:pPr>
              <a:spcBef>
                <a:spcPts val="0"/>
              </a:spcBef>
              <a:buClr>
                <a:schemeClr val="accent4">
                  <a:lumMod val="50000"/>
                </a:schemeClr>
              </a:buClr>
            </a:pPr>
            <a:r>
              <a:rPr lang="ru-RU" b="1" dirty="0" smtClean="0">
                <a:solidFill>
                  <a:srgbClr val="C00000"/>
                </a:solidFill>
                <a:latin typeface="Franklin Gothic Medium Cond" pitchFamily="34" charset="0"/>
              </a:rPr>
              <a:t>ДТП</a:t>
            </a:r>
            <a:r>
              <a:rPr lang="ru-RU" dirty="0" smtClean="0">
                <a:latin typeface="Franklin Gothic Medium Cond" pitchFamily="34" charset="0"/>
              </a:rPr>
              <a:t> 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Franklin Gothic Medium Cond" pitchFamily="34" charset="0"/>
              </a:rPr>
              <a:t>(с.р.) </a:t>
            </a:r>
            <a:r>
              <a:rPr lang="ru-RU" dirty="0" err="1" smtClean="0">
                <a:latin typeface="Franklin Gothic Medium Cond" pitchFamily="34" charset="0"/>
              </a:rPr>
              <a:t>произошл</a:t>
            </a:r>
            <a:r>
              <a:rPr lang="ru-RU" b="1" dirty="0" err="1" smtClean="0">
                <a:solidFill>
                  <a:srgbClr val="C00000"/>
                </a:solidFill>
                <a:latin typeface="Franklin Gothic Medium Cond" pitchFamily="34" charset="0"/>
              </a:rPr>
              <a:t>О</a:t>
            </a:r>
            <a:r>
              <a:rPr lang="ru-RU" dirty="0" smtClean="0">
                <a:latin typeface="Franklin Gothic Medium Cond" pitchFamily="34" charset="0"/>
              </a:rPr>
              <a:t> по вине пешехода.</a:t>
            </a:r>
          </a:p>
          <a:p>
            <a:pPr>
              <a:spcBef>
                <a:spcPts val="0"/>
              </a:spcBef>
              <a:buClr>
                <a:schemeClr val="accent4">
                  <a:lumMod val="50000"/>
                </a:schemeClr>
              </a:buClr>
            </a:pPr>
            <a:r>
              <a:rPr lang="ru-RU" dirty="0" err="1" smtClean="0">
                <a:latin typeface="Franklin Gothic Medium Cond" pitchFamily="34" charset="0"/>
              </a:rPr>
              <a:t>Российск</a:t>
            </a:r>
            <a:r>
              <a:rPr lang="ru-RU" b="1" dirty="0" err="1" smtClean="0">
                <a:solidFill>
                  <a:srgbClr val="C00000"/>
                </a:solidFill>
                <a:latin typeface="Franklin Gothic Medium Cond" pitchFamily="34" charset="0"/>
              </a:rPr>
              <a:t>ИЕ</a:t>
            </a:r>
            <a:r>
              <a:rPr lang="ru-RU" dirty="0" smtClean="0">
                <a:latin typeface="Franklin Gothic Medium Cond" pitchFamily="34" charset="0"/>
              </a:rPr>
              <a:t>   </a:t>
            </a:r>
            <a:r>
              <a:rPr lang="ru-RU" b="1" dirty="0" smtClean="0">
                <a:solidFill>
                  <a:srgbClr val="C00000"/>
                </a:solidFill>
                <a:latin typeface="Franklin Gothic Medium Cond" pitchFamily="34" charset="0"/>
              </a:rPr>
              <a:t>ВВС</a:t>
            </a:r>
            <a:r>
              <a:rPr lang="ru-RU" dirty="0" smtClean="0">
                <a:latin typeface="Franklin Gothic Medium Cond" pitchFamily="34" charset="0"/>
              </a:rPr>
              <a:t> 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Franklin Gothic Medium Cond" pitchFamily="34" charset="0"/>
              </a:rPr>
              <a:t>(мн.ч.) </a:t>
            </a:r>
            <a:r>
              <a:rPr lang="ru-RU" dirty="0" smtClean="0">
                <a:latin typeface="Franklin Gothic Medium Cond" pitchFamily="34" charset="0"/>
              </a:rPr>
              <a:t>– гордость нашей страны.</a:t>
            </a:r>
          </a:p>
          <a:p>
            <a:pPr>
              <a:spcBef>
                <a:spcPts val="0"/>
              </a:spcBef>
              <a:buClr>
                <a:schemeClr val="accent4">
                  <a:lumMod val="50000"/>
                </a:schemeClr>
              </a:buClr>
            </a:pPr>
            <a:r>
              <a:rPr lang="ru-RU" b="1" dirty="0" smtClean="0">
                <a:solidFill>
                  <a:srgbClr val="C00000"/>
                </a:solidFill>
                <a:latin typeface="Franklin Gothic Medium Cond" pitchFamily="34" charset="0"/>
              </a:rPr>
              <a:t>ВАЗ</a:t>
            </a:r>
            <a:r>
              <a:rPr lang="ru-RU" dirty="0" smtClean="0">
                <a:latin typeface="Franklin Gothic Medium Cond" pitchFamily="34" charset="0"/>
              </a:rPr>
              <a:t> 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Franklin Gothic Medium Cond" pitchFamily="34" charset="0"/>
              </a:rPr>
              <a:t>(м.р.) </a:t>
            </a:r>
            <a:r>
              <a:rPr lang="ru-RU" dirty="0" smtClean="0">
                <a:latin typeface="Franklin Gothic Medium Cond" pitchFamily="34" charset="0"/>
              </a:rPr>
              <a:t>начал  выпуск новой модели машины.</a:t>
            </a:r>
          </a:p>
          <a:p>
            <a:pPr>
              <a:spcBef>
                <a:spcPts val="0"/>
              </a:spcBef>
              <a:buClr>
                <a:schemeClr val="accent4">
                  <a:lumMod val="50000"/>
                </a:schemeClr>
              </a:buClr>
            </a:pPr>
            <a:r>
              <a:rPr lang="ru-RU" b="1" dirty="0" smtClean="0">
                <a:solidFill>
                  <a:srgbClr val="C00000"/>
                </a:solidFill>
                <a:latin typeface="Franklin Gothic Medium Cond" pitchFamily="34" charset="0"/>
              </a:rPr>
              <a:t>РАН</a:t>
            </a:r>
            <a:r>
              <a:rPr lang="ru-RU" dirty="0" smtClean="0">
                <a:latin typeface="Franklin Gothic Medium Cond" pitchFamily="34" charset="0"/>
              </a:rPr>
              <a:t> 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Franklin Gothic Medium Cond" pitchFamily="34" charset="0"/>
              </a:rPr>
              <a:t>(ж.р.) </a:t>
            </a:r>
            <a:r>
              <a:rPr lang="ru-RU" dirty="0" err="1" smtClean="0">
                <a:latin typeface="Franklin Gothic Medium Cond" pitchFamily="34" charset="0"/>
              </a:rPr>
              <a:t>организовал</a:t>
            </a:r>
            <a:r>
              <a:rPr lang="ru-RU" b="1" dirty="0" err="1" smtClean="0">
                <a:solidFill>
                  <a:srgbClr val="C00000"/>
                </a:solidFill>
                <a:latin typeface="Franklin Gothic Medium Cond" pitchFamily="34" charset="0"/>
              </a:rPr>
              <a:t>А</a:t>
            </a:r>
            <a:r>
              <a:rPr lang="ru-RU" dirty="0" smtClean="0">
                <a:latin typeface="Franklin Gothic Medium Cond" pitchFamily="34" charset="0"/>
              </a:rPr>
              <a:t> конференцию.</a:t>
            </a:r>
            <a:endParaRPr lang="ru-RU" dirty="0">
              <a:latin typeface="Franklin Gothic Medium Con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5212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Century Gothic" pitchFamily="34" charset="0"/>
              </a:rPr>
              <a:t>ПОДВЕДЕМ ИТОГИ</a:t>
            </a:r>
            <a:endParaRPr lang="ru-RU" b="1" dirty="0">
              <a:solidFill>
                <a:schemeClr val="accent2">
                  <a:lumMod val="50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525658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>
                <a:latin typeface="Arial Narrow" pitchFamily="34" charset="0"/>
                <a:cs typeface="Arial" pitchFamily="34" charset="0"/>
              </a:rPr>
              <a:t>1. Сегодня на уроке я узнал, что </a:t>
            </a:r>
            <a:r>
              <a:rPr lang="ru-RU" dirty="0" smtClean="0">
                <a:latin typeface="Arial Narrow" pitchFamily="34" charset="0"/>
                <a:cs typeface="Arial" pitchFamily="34" charset="0"/>
              </a:rPr>
              <a:t>_______________.</a:t>
            </a:r>
            <a:endParaRPr lang="ru-RU" i="1" dirty="0">
              <a:latin typeface="Arial Narrow" pitchFamily="34" charset="0"/>
              <a:cs typeface="Arial" pitchFamily="34" charset="0"/>
            </a:endParaRPr>
          </a:p>
          <a:p>
            <a:pPr marL="0" indent="0">
              <a:buNone/>
            </a:pPr>
            <a:r>
              <a:rPr lang="ru-RU" dirty="0" smtClean="0">
                <a:latin typeface="Arial Narrow" pitchFamily="34" charset="0"/>
                <a:cs typeface="Arial" pitchFamily="34" charset="0"/>
              </a:rPr>
              <a:t>2</a:t>
            </a:r>
            <a:r>
              <a:rPr lang="ru-RU" dirty="0">
                <a:latin typeface="Arial Narrow" pitchFamily="34" charset="0"/>
                <a:cs typeface="Arial" pitchFamily="34" charset="0"/>
              </a:rPr>
              <a:t>. Сегодня на уроке я научился </a:t>
            </a:r>
            <a:r>
              <a:rPr lang="ru-RU" dirty="0" smtClean="0">
                <a:latin typeface="Arial Narrow" pitchFamily="34" charset="0"/>
                <a:cs typeface="Arial" pitchFamily="34" charset="0"/>
              </a:rPr>
              <a:t>________________.</a:t>
            </a:r>
            <a:endParaRPr lang="ru-RU" i="1" dirty="0">
              <a:latin typeface="Arial Narrow" pitchFamily="34" charset="0"/>
              <a:cs typeface="Arial" pitchFamily="34" charset="0"/>
            </a:endParaRPr>
          </a:p>
          <a:p>
            <a:pPr marL="0" indent="0">
              <a:buNone/>
            </a:pPr>
            <a:r>
              <a:rPr lang="ru-RU" dirty="0" smtClean="0">
                <a:latin typeface="Arial Narrow" pitchFamily="34" charset="0"/>
                <a:cs typeface="Arial" pitchFamily="34" charset="0"/>
              </a:rPr>
              <a:t>3</a:t>
            </a:r>
            <a:r>
              <a:rPr lang="ru-RU" dirty="0">
                <a:latin typeface="Arial Narrow" pitchFamily="34" charset="0"/>
                <a:cs typeface="Arial" pitchFamily="34" charset="0"/>
              </a:rPr>
              <a:t>. Больше всего сегодня на уроке мне было интересно тогда, когда </a:t>
            </a:r>
            <a:r>
              <a:rPr lang="ru-RU" dirty="0" smtClean="0">
                <a:latin typeface="Arial Narrow" pitchFamily="34" charset="0"/>
                <a:cs typeface="Arial" pitchFamily="34" charset="0"/>
              </a:rPr>
              <a:t>_______________________.</a:t>
            </a:r>
            <a:endParaRPr lang="ru-RU" i="1" dirty="0">
              <a:latin typeface="Arial Narrow" pitchFamily="34" charset="0"/>
              <a:cs typeface="Arial" pitchFamily="34" charset="0"/>
            </a:endParaRPr>
          </a:p>
          <a:p>
            <a:pPr marL="0" indent="0">
              <a:buNone/>
            </a:pPr>
            <a:r>
              <a:rPr lang="ru-RU" dirty="0" smtClean="0">
                <a:latin typeface="Arial Narrow" pitchFamily="34" charset="0"/>
                <a:cs typeface="Arial" pitchFamily="34" charset="0"/>
              </a:rPr>
              <a:t>4</a:t>
            </a:r>
            <a:r>
              <a:rPr lang="ru-RU" dirty="0">
                <a:latin typeface="Arial Narrow" pitchFamily="34" charset="0"/>
                <a:cs typeface="Arial" pitchFamily="34" charset="0"/>
              </a:rPr>
              <a:t>. По теме урока я ещё хотел бы узнать </a:t>
            </a:r>
            <a:r>
              <a:rPr lang="ru-RU" dirty="0" smtClean="0">
                <a:latin typeface="Arial Narrow" pitchFamily="34" charset="0"/>
                <a:cs typeface="Arial" pitchFamily="34" charset="0"/>
              </a:rPr>
              <a:t>________.</a:t>
            </a:r>
            <a:endParaRPr lang="ru-RU" i="1" dirty="0">
              <a:latin typeface="Arial Narrow" pitchFamily="34" charset="0"/>
              <a:cs typeface="Arial" pitchFamily="34" charset="0"/>
            </a:endParaRPr>
          </a:p>
          <a:p>
            <a:pPr marL="0" indent="0">
              <a:buNone/>
            </a:pPr>
            <a:r>
              <a:rPr lang="ru-RU" dirty="0" smtClean="0">
                <a:latin typeface="Arial Narrow" pitchFamily="34" charset="0"/>
                <a:cs typeface="Arial" pitchFamily="34" charset="0"/>
              </a:rPr>
              <a:t>5</a:t>
            </a:r>
            <a:r>
              <a:rPr lang="ru-RU" dirty="0">
                <a:latin typeface="Arial Narrow" pitchFamily="34" charset="0"/>
                <a:cs typeface="Arial" pitchFamily="34" charset="0"/>
              </a:rPr>
              <a:t>. Дома я хотел бы по теме урока сделать </a:t>
            </a:r>
            <a:r>
              <a:rPr lang="ru-RU" dirty="0" smtClean="0">
                <a:latin typeface="Arial Narrow" pitchFamily="34" charset="0"/>
                <a:cs typeface="Arial" pitchFamily="34" charset="0"/>
              </a:rPr>
              <a:t>______. </a:t>
            </a:r>
            <a:endParaRPr lang="ru-RU" i="1" dirty="0">
              <a:latin typeface="Arial Narrow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ru-RU" dirty="0">
              <a:latin typeface="Arial Narrow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6678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94914" y="548680"/>
            <a:ext cx="4197566" cy="5609085"/>
          </a:xfrm>
        </p:spPr>
        <p:txBody>
          <a:bodyPr/>
          <a:lstStyle/>
          <a:p>
            <a:r>
              <a:rPr lang="ru-RU" dirty="0" smtClean="0">
                <a:latin typeface="Franklin Gothic Medium" pitchFamily="34" charset="0"/>
              </a:rPr>
              <a:t>выучить конспект «Сложные слова»</a:t>
            </a:r>
          </a:p>
          <a:p>
            <a:r>
              <a:rPr lang="ru-RU" dirty="0" smtClean="0">
                <a:latin typeface="Franklin Gothic Medium" pitchFamily="34" charset="0"/>
              </a:rPr>
              <a:t>стр.119, 121</a:t>
            </a:r>
          </a:p>
          <a:p>
            <a:r>
              <a:rPr lang="ru-RU" dirty="0" smtClean="0">
                <a:latin typeface="Franklin Gothic Medium" pitchFamily="34" charset="0"/>
              </a:rPr>
              <a:t>упражнение № 222</a:t>
            </a:r>
            <a:endParaRPr lang="ru-RU" dirty="0">
              <a:latin typeface="Franklin Gothic Medium" pitchFamily="34" charset="0"/>
            </a:endParaRPr>
          </a:p>
        </p:txBody>
      </p:sp>
      <p:pic>
        <p:nvPicPr>
          <p:cNvPr id="4098" name="Picture 2" descr="http://domracheva-j-v.ucoz.ru/novosti/c4jvB3kbUuw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5" y="404665"/>
            <a:ext cx="4227370" cy="4248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1169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ru-RU" dirty="0" smtClean="0">
                <a:solidFill>
                  <a:srgbClr val="C00000"/>
                </a:solidFill>
                <a:latin typeface="Franklin Gothic Medium" pitchFamily="34" charset="0"/>
              </a:rPr>
              <a:t>ПРОВЕРЬТЕ</a:t>
            </a:r>
            <a:endParaRPr lang="ru-RU" dirty="0">
              <a:solidFill>
                <a:srgbClr val="C00000"/>
              </a:solidFill>
              <a:latin typeface="Franklin Gothic Medium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1196752"/>
            <a:ext cx="8147248" cy="5112568"/>
          </a:xfrm>
        </p:spPr>
        <p:txBody>
          <a:bodyPr>
            <a:normAutofit fontScale="92500" lnSpcReduction="10000"/>
          </a:bodyPr>
          <a:lstStyle/>
          <a:p>
            <a:r>
              <a:rPr lang="ru-RU" dirty="0" smtClean="0">
                <a:solidFill>
                  <a:schemeClr val="tx2"/>
                </a:solidFill>
                <a:latin typeface="Franklin Gothic Medium" pitchFamily="34" charset="0"/>
              </a:rPr>
              <a:t>Сенокос</a:t>
            </a:r>
          </a:p>
          <a:p>
            <a:r>
              <a:rPr lang="ru-RU" dirty="0" smtClean="0">
                <a:solidFill>
                  <a:schemeClr val="tx2"/>
                </a:solidFill>
                <a:latin typeface="Franklin Gothic Medium" pitchFamily="34" charset="0"/>
              </a:rPr>
              <a:t>Листопад</a:t>
            </a:r>
          </a:p>
          <a:p>
            <a:r>
              <a:rPr lang="ru-RU" dirty="0" smtClean="0">
                <a:solidFill>
                  <a:schemeClr val="tx2"/>
                </a:solidFill>
                <a:latin typeface="Franklin Gothic Medium" pitchFamily="34" charset="0"/>
              </a:rPr>
              <a:t>Сталевары</a:t>
            </a:r>
          </a:p>
          <a:p>
            <a:r>
              <a:rPr lang="ru-RU" dirty="0" smtClean="0">
                <a:solidFill>
                  <a:schemeClr val="tx2"/>
                </a:solidFill>
                <a:latin typeface="Franklin Gothic Medium" pitchFamily="34" charset="0"/>
              </a:rPr>
              <a:t>Снегопад</a:t>
            </a:r>
          </a:p>
          <a:p>
            <a:r>
              <a:rPr lang="ru-RU" dirty="0" smtClean="0">
                <a:solidFill>
                  <a:schemeClr val="tx2"/>
                </a:solidFill>
                <a:latin typeface="Franklin Gothic Medium" pitchFamily="34" charset="0"/>
              </a:rPr>
              <a:t>Птицеловы </a:t>
            </a:r>
          </a:p>
          <a:p>
            <a:r>
              <a:rPr lang="ru-RU" dirty="0" smtClean="0">
                <a:solidFill>
                  <a:schemeClr val="tx2"/>
                </a:solidFill>
                <a:latin typeface="Franklin Gothic Medium" pitchFamily="34" charset="0"/>
              </a:rPr>
              <a:t>Землепашец</a:t>
            </a:r>
          </a:p>
          <a:p>
            <a:r>
              <a:rPr lang="ru-RU" dirty="0" smtClean="0">
                <a:solidFill>
                  <a:schemeClr val="tx2"/>
                </a:solidFill>
                <a:latin typeface="Franklin Gothic Medium" pitchFamily="34" charset="0"/>
              </a:rPr>
              <a:t>Паровоз</a:t>
            </a:r>
          </a:p>
          <a:p>
            <a:r>
              <a:rPr lang="ru-RU" dirty="0" smtClean="0">
                <a:solidFill>
                  <a:schemeClr val="tx2"/>
                </a:solidFill>
                <a:latin typeface="Franklin Gothic Medium" pitchFamily="34" charset="0"/>
              </a:rPr>
              <a:t>Самовар</a:t>
            </a:r>
          </a:p>
          <a:p>
            <a:r>
              <a:rPr lang="ru-RU" dirty="0" smtClean="0">
                <a:solidFill>
                  <a:schemeClr val="tx2"/>
                </a:solidFill>
                <a:latin typeface="Franklin Gothic Medium" pitchFamily="34" charset="0"/>
              </a:rPr>
              <a:t>Чаепитие</a:t>
            </a:r>
          </a:p>
          <a:p>
            <a:r>
              <a:rPr lang="ru-RU" dirty="0" smtClean="0">
                <a:solidFill>
                  <a:schemeClr val="tx2"/>
                </a:solidFill>
                <a:latin typeface="Franklin Gothic Medium" pitchFamily="34" charset="0"/>
              </a:rPr>
              <a:t>Царевна-лебедь</a:t>
            </a:r>
            <a:endParaRPr lang="ru-RU" dirty="0">
              <a:solidFill>
                <a:schemeClr val="tx2"/>
              </a:solidFill>
              <a:latin typeface="Franklin Gothic Medium" pitchFamily="34" charset="0"/>
            </a:endParaRPr>
          </a:p>
        </p:txBody>
      </p:sp>
      <p:pic>
        <p:nvPicPr>
          <p:cNvPr id="1026" name="Picture 2" descr="http://ru.stockfresh.com/files/3/3dmask/m/70/2013473_stock-photo-3d-white-people-work-togeth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1412776"/>
            <a:ext cx="4680520" cy="468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8729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nachalo4ka.ru/wp-content/uploads/2014/05/shablon-deti-prevyu-1-600x450.pn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340768"/>
            <a:ext cx="7704856" cy="4862314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483768" y="3356992"/>
            <a:ext cx="6400800" cy="1440160"/>
          </a:xfrm>
        </p:spPr>
        <p:txBody>
          <a:bodyPr>
            <a:normAutofit/>
          </a:bodyPr>
          <a:lstStyle/>
          <a:p>
            <a:pPr algn="r"/>
            <a:r>
              <a:rPr lang="ru-RU" sz="2800" i="1" dirty="0" smtClean="0">
                <a:solidFill>
                  <a:schemeClr val="accent1">
                    <a:lumMod val="50000"/>
                  </a:schemeClr>
                </a:solidFill>
                <a:latin typeface="Arial Narrow" pitchFamily="34" charset="0"/>
              </a:rPr>
              <a:t>Урок русского языка в 6 классе</a:t>
            </a:r>
          </a:p>
          <a:p>
            <a:pPr algn="r"/>
            <a:r>
              <a:rPr lang="ru-RU" sz="2800" i="1" dirty="0" smtClean="0">
                <a:solidFill>
                  <a:schemeClr val="accent1">
                    <a:lumMod val="50000"/>
                  </a:schemeClr>
                </a:solidFill>
                <a:latin typeface="Arial Narrow" pitchFamily="34" charset="0"/>
              </a:rPr>
              <a:t>УМК </a:t>
            </a:r>
            <a:r>
              <a:rPr lang="ru-RU" sz="2800" i="1" dirty="0" err="1" smtClean="0">
                <a:solidFill>
                  <a:schemeClr val="accent1">
                    <a:lumMod val="50000"/>
                  </a:schemeClr>
                </a:solidFill>
                <a:latin typeface="Arial Narrow" pitchFamily="34" charset="0"/>
              </a:rPr>
              <a:t>Т.А.Ладыженской</a:t>
            </a:r>
            <a:endParaRPr lang="ru-RU" sz="2800" i="1" dirty="0">
              <a:solidFill>
                <a:schemeClr val="accent1">
                  <a:lumMod val="50000"/>
                </a:schemeClr>
              </a:solidFill>
              <a:latin typeface="Arial Narrow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03648" y="1494981"/>
            <a:ext cx="7560840" cy="1470025"/>
          </a:xfrm>
        </p:spPr>
        <p:txBody>
          <a:bodyPr/>
          <a:lstStyle/>
          <a:p>
            <a:r>
              <a:rPr lang="ru-RU" dirty="0" smtClean="0">
                <a:solidFill>
                  <a:srgbClr val="C00000"/>
                </a:solidFill>
                <a:latin typeface="Franklin Gothic Medium" pitchFamily="34" charset="0"/>
              </a:rPr>
              <a:t>ПРАВОПИСАНИЕ </a:t>
            </a:r>
            <a:br>
              <a:rPr lang="ru-RU" dirty="0" smtClean="0">
                <a:solidFill>
                  <a:srgbClr val="C00000"/>
                </a:solidFill>
                <a:latin typeface="Franklin Gothic Medium" pitchFamily="34" charset="0"/>
              </a:rPr>
            </a:br>
            <a:r>
              <a:rPr lang="ru-RU" dirty="0" smtClean="0">
                <a:solidFill>
                  <a:srgbClr val="C00000"/>
                </a:solidFill>
                <a:latin typeface="Franklin Gothic Medium" pitchFamily="34" charset="0"/>
              </a:rPr>
              <a:t>СЛОЖНЫХ СЛОВ</a:t>
            </a:r>
            <a:endParaRPr lang="ru-RU" dirty="0">
              <a:solidFill>
                <a:srgbClr val="C00000"/>
              </a:solidFill>
              <a:latin typeface="Franklin Gothic Medium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5581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ru-RU" dirty="0" smtClean="0">
                <a:solidFill>
                  <a:srgbClr val="C00000"/>
                </a:solidFill>
                <a:latin typeface="Franklin Gothic Medium" pitchFamily="34" charset="0"/>
              </a:rPr>
              <a:t>НОВАЯ  ТЕМА</a:t>
            </a:r>
            <a:endParaRPr lang="ru-RU" dirty="0">
              <a:solidFill>
                <a:srgbClr val="C00000"/>
              </a:solidFill>
              <a:latin typeface="Franklin Gothic Medium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124744"/>
            <a:ext cx="8435280" cy="5256584"/>
          </a:xfrm>
        </p:spPr>
        <p:txBody>
          <a:bodyPr>
            <a:normAutofit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Arial Narrow" pitchFamily="34" charset="0"/>
              </a:rPr>
              <a:t>В результате сложения появляются _______ .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Arial Narrow" pitchFamily="34" charset="0"/>
              </a:rPr>
              <a:t>Сложение бывает нескольких видов:</a:t>
            </a:r>
          </a:p>
          <a:p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Arial Narrow" pitchFamily="34" charset="0"/>
              </a:rPr>
              <a:t>Сложение ______ соединительной гласной</a:t>
            </a:r>
          </a:p>
          <a:p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Arial Narrow" pitchFamily="34" charset="0"/>
              </a:rPr>
              <a:t>Сложение ______ соединительной гласной _____</a:t>
            </a:r>
          </a:p>
          <a:p>
            <a:pPr marL="0" indent="0">
              <a:buNone/>
            </a:pP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Arial Narrow" pitchFamily="34" charset="0"/>
              </a:rPr>
              <a:t>3. В результате сложения начальных </a:t>
            </a:r>
          </a:p>
          <a:p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Arial Narrow" pitchFamily="34" charset="0"/>
              </a:rPr>
              <a:t>звуков </a:t>
            </a:r>
            <a:r>
              <a:rPr lang="ru-RU" b="1" i="1" dirty="0" smtClean="0">
                <a:solidFill>
                  <a:schemeClr val="accent3">
                    <a:lumMod val="50000"/>
                  </a:schemeClr>
                </a:solidFill>
                <a:latin typeface="Arial Narrow" pitchFamily="34" charset="0"/>
              </a:rPr>
              <a:t>(ТЮЗ), </a:t>
            </a:r>
          </a:p>
          <a:p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Arial Narrow" pitchFamily="34" charset="0"/>
              </a:rPr>
              <a:t>букв</a:t>
            </a:r>
            <a:r>
              <a:rPr lang="ru-RU" dirty="0" smtClean="0">
                <a:latin typeface="Arial Narrow" pitchFamily="34" charset="0"/>
              </a:rPr>
              <a:t> </a:t>
            </a:r>
            <a:r>
              <a:rPr lang="ru-RU" b="1" i="1" dirty="0" smtClean="0">
                <a:solidFill>
                  <a:schemeClr val="accent3">
                    <a:lumMod val="50000"/>
                  </a:schemeClr>
                </a:solidFill>
                <a:latin typeface="Arial Narrow" pitchFamily="34" charset="0"/>
              </a:rPr>
              <a:t>(МГУ), </a:t>
            </a:r>
          </a:p>
          <a:p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Arial Narrow" pitchFamily="34" charset="0"/>
              </a:rPr>
              <a:t>слогов </a:t>
            </a:r>
            <a:r>
              <a:rPr lang="ru-RU" b="1" i="1" dirty="0" smtClean="0">
                <a:solidFill>
                  <a:schemeClr val="accent3">
                    <a:lumMod val="50000"/>
                  </a:schemeClr>
                </a:solidFill>
                <a:latin typeface="Arial Narrow" pitchFamily="34" charset="0"/>
              </a:rPr>
              <a:t>(спецназ) </a:t>
            </a:r>
          </a:p>
          <a:p>
            <a:pPr marL="0" indent="0">
              <a:buNone/>
            </a:pP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Arial Narrow" pitchFamily="34" charset="0"/>
              </a:rPr>
              <a:t>образуются ___________________ слова.</a:t>
            </a:r>
          </a:p>
        </p:txBody>
      </p:sp>
    </p:spTree>
    <p:extLst>
      <p:ext uri="{BB962C8B-B14F-4D97-AF65-F5344CB8AC3E}">
        <p14:creationId xmlns:p14="http://schemas.microsoft.com/office/powerpoint/2010/main" val="798510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C00000"/>
                </a:solidFill>
                <a:latin typeface="Franklin Gothic Medium" pitchFamily="34" charset="0"/>
              </a:rPr>
              <a:t>НОВАЯ  ТЕМА</a:t>
            </a:r>
            <a:endParaRPr lang="ru-RU" dirty="0">
              <a:solidFill>
                <a:srgbClr val="C00000"/>
              </a:solidFill>
              <a:latin typeface="Franklin Gothic Medium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5544616"/>
          </a:xfrm>
        </p:spPr>
        <p:txBody>
          <a:bodyPr>
            <a:normAutofit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Arial Narrow" pitchFamily="34" charset="0"/>
              </a:rPr>
              <a:t>В результате сложения появляются </a:t>
            </a:r>
            <a:r>
              <a:rPr lang="ru-RU" b="1" u="sng" dirty="0" smtClean="0">
                <a:solidFill>
                  <a:srgbClr val="C00000"/>
                </a:solidFill>
                <a:latin typeface="Arial Narrow" pitchFamily="34" charset="0"/>
              </a:rPr>
              <a:t>сложные слова.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Arial Narrow" pitchFamily="34" charset="0"/>
              </a:rPr>
              <a:t>Сложение бывает нескольких видов:</a:t>
            </a:r>
          </a:p>
          <a:p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Arial Narrow" pitchFamily="34" charset="0"/>
              </a:rPr>
              <a:t>Сложение </a:t>
            </a:r>
            <a:r>
              <a:rPr lang="ru-RU" b="1" u="sng" dirty="0" smtClean="0">
                <a:solidFill>
                  <a:srgbClr val="C00000"/>
                </a:solidFill>
                <a:latin typeface="Arial Narrow" pitchFamily="34" charset="0"/>
              </a:rPr>
              <a:t>БЕЗ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Arial Narrow" pitchFamily="34" charset="0"/>
              </a:rPr>
              <a:t> соединительной гласной</a:t>
            </a:r>
          </a:p>
          <a:p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Arial Narrow" pitchFamily="34" charset="0"/>
              </a:rPr>
              <a:t>Сложение </a:t>
            </a:r>
            <a:r>
              <a:rPr lang="ru-RU" b="1" u="sng" dirty="0" smtClean="0">
                <a:solidFill>
                  <a:srgbClr val="C00000"/>
                </a:solidFill>
                <a:latin typeface="Arial Narrow" pitchFamily="34" charset="0"/>
              </a:rPr>
              <a:t>С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Arial Narrow" pitchFamily="34" charset="0"/>
              </a:rPr>
              <a:t> соединительной гласной </a:t>
            </a:r>
            <a:r>
              <a:rPr lang="ru-RU" b="1" u="sng" dirty="0" smtClean="0">
                <a:solidFill>
                  <a:srgbClr val="C00000"/>
                </a:solidFill>
                <a:latin typeface="Arial Narrow" pitchFamily="34" charset="0"/>
              </a:rPr>
              <a:t>О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Arial Narrow" pitchFamily="34" charset="0"/>
              </a:rPr>
              <a:t> и </a:t>
            </a:r>
            <a:r>
              <a:rPr lang="ru-RU" b="1" u="sng" dirty="0" smtClean="0">
                <a:solidFill>
                  <a:srgbClr val="C00000"/>
                </a:solidFill>
                <a:latin typeface="Arial Narrow" pitchFamily="34" charset="0"/>
              </a:rPr>
              <a:t>Е</a:t>
            </a:r>
          </a:p>
          <a:p>
            <a:pPr marL="0" indent="0">
              <a:buNone/>
            </a:pP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Arial Narrow" pitchFamily="34" charset="0"/>
              </a:rPr>
              <a:t>3. В результате сложения начальных </a:t>
            </a:r>
          </a:p>
          <a:p>
            <a:r>
              <a:rPr lang="ru-RU" dirty="0" smtClean="0">
                <a:solidFill>
                  <a:srgbClr val="C00000"/>
                </a:solidFill>
                <a:latin typeface="Arial Narrow" pitchFamily="34" charset="0"/>
              </a:rPr>
              <a:t>звуков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ru-RU" b="1" i="1" dirty="0" smtClean="0">
                <a:solidFill>
                  <a:schemeClr val="accent3">
                    <a:lumMod val="50000"/>
                  </a:schemeClr>
                </a:solidFill>
                <a:latin typeface="Arial Narrow" pitchFamily="34" charset="0"/>
              </a:rPr>
              <a:t>(ТЮЗ), </a:t>
            </a:r>
          </a:p>
          <a:p>
            <a:r>
              <a:rPr lang="ru-RU" dirty="0" smtClean="0">
                <a:solidFill>
                  <a:srgbClr val="C00000"/>
                </a:solidFill>
                <a:latin typeface="Arial Narrow" pitchFamily="34" charset="0"/>
              </a:rPr>
              <a:t>букв</a:t>
            </a:r>
            <a:r>
              <a:rPr lang="ru-RU" dirty="0" smtClean="0">
                <a:latin typeface="Arial Narrow" pitchFamily="34" charset="0"/>
              </a:rPr>
              <a:t> </a:t>
            </a:r>
            <a:r>
              <a:rPr lang="ru-RU" b="1" i="1" dirty="0" smtClean="0">
                <a:solidFill>
                  <a:schemeClr val="accent3">
                    <a:lumMod val="50000"/>
                  </a:schemeClr>
                </a:solidFill>
                <a:latin typeface="Arial Narrow" pitchFamily="34" charset="0"/>
              </a:rPr>
              <a:t>(МГУ), </a:t>
            </a:r>
          </a:p>
          <a:p>
            <a:r>
              <a:rPr lang="ru-RU" dirty="0" smtClean="0">
                <a:solidFill>
                  <a:srgbClr val="C00000"/>
                </a:solidFill>
                <a:latin typeface="Arial Narrow" pitchFamily="34" charset="0"/>
              </a:rPr>
              <a:t>слогов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ru-RU" b="1" i="1" dirty="0" smtClean="0">
                <a:solidFill>
                  <a:schemeClr val="accent3">
                    <a:lumMod val="50000"/>
                  </a:schemeClr>
                </a:solidFill>
                <a:latin typeface="Arial Narrow" pitchFamily="34" charset="0"/>
              </a:rPr>
              <a:t>(спецназ) </a:t>
            </a:r>
          </a:p>
          <a:p>
            <a:pPr marL="0" indent="0">
              <a:buNone/>
            </a:pP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Arial Narrow" pitchFamily="34" charset="0"/>
              </a:rPr>
              <a:t>образуются </a:t>
            </a:r>
            <a:r>
              <a:rPr lang="ru-RU" b="1" u="sng" dirty="0" smtClean="0">
                <a:solidFill>
                  <a:srgbClr val="C00000"/>
                </a:solidFill>
                <a:latin typeface="Arial Narrow" pitchFamily="34" charset="0"/>
              </a:rPr>
              <a:t>сложносокращенные  слова.</a:t>
            </a:r>
          </a:p>
        </p:txBody>
      </p:sp>
      <p:sp>
        <p:nvSpPr>
          <p:cNvPr id="4" name="Управляющая кнопка: фильм 3">
            <a:hlinkClick r:id="" action="ppaction://noaction" highlightClick="1"/>
          </p:cNvPr>
          <p:cNvSpPr/>
          <p:nvPr/>
        </p:nvSpPr>
        <p:spPr>
          <a:xfrm>
            <a:off x="7596336" y="5966432"/>
            <a:ext cx="1042416" cy="521208"/>
          </a:xfrm>
          <a:prstGeom prst="actionButtonMovie">
            <a:avLst/>
          </a:prstGeom>
          <a:noFill/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2252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C00000"/>
                </a:solidFill>
                <a:latin typeface="Franklin Gothic Medium" pitchFamily="34" charset="0"/>
              </a:rPr>
              <a:t>УПРАЖНЕНИЕ № 215</a:t>
            </a:r>
            <a:endParaRPr lang="ru-RU" dirty="0">
              <a:solidFill>
                <a:srgbClr val="C00000"/>
              </a:solidFill>
              <a:latin typeface="Franklin Gothic Medium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5688632"/>
          </a:xfrm>
        </p:spPr>
        <p:txBody>
          <a:bodyPr>
            <a:normAutofit fontScale="92500" lnSpcReduction="20000"/>
          </a:bodyPr>
          <a:lstStyle/>
          <a:p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Franklin Gothic Medium" pitchFamily="34" charset="0"/>
              </a:rPr>
              <a:t>Вода, падать – </a:t>
            </a:r>
            <a:r>
              <a:rPr lang="ru-RU" dirty="0" err="1" smtClean="0">
                <a:solidFill>
                  <a:schemeClr val="accent1">
                    <a:lumMod val="50000"/>
                  </a:schemeClr>
                </a:solidFill>
                <a:latin typeface="Franklin Gothic Medium" pitchFamily="34" charset="0"/>
              </a:rPr>
              <a:t>вод</a:t>
            </a:r>
            <a:r>
              <a:rPr lang="ru-RU" dirty="0" err="1" smtClean="0">
                <a:solidFill>
                  <a:srgbClr val="C00000"/>
                </a:solidFill>
                <a:latin typeface="Franklin Gothic Medium" pitchFamily="34" charset="0"/>
              </a:rPr>
              <a:t>О</a:t>
            </a:r>
            <a:r>
              <a:rPr lang="ru-RU" dirty="0" err="1" smtClean="0">
                <a:solidFill>
                  <a:schemeClr val="accent1">
                    <a:lumMod val="50000"/>
                  </a:schemeClr>
                </a:solidFill>
                <a:latin typeface="Franklin Gothic Medium" pitchFamily="34" charset="0"/>
              </a:rPr>
              <a:t>пад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Franklin Gothic Medium" pitchFamily="34" charset="0"/>
              </a:rPr>
              <a:t>.</a:t>
            </a:r>
          </a:p>
          <a:p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Franklin Gothic Medium" pitchFamily="34" charset="0"/>
              </a:rPr>
              <a:t>Лес, рубить – </a:t>
            </a:r>
            <a:r>
              <a:rPr lang="ru-RU" dirty="0" err="1" smtClean="0">
                <a:solidFill>
                  <a:schemeClr val="accent1">
                    <a:lumMod val="50000"/>
                  </a:schemeClr>
                </a:solidFill>
                <a:latin typeface="Franklin Gothic Medium" pitchFamily="34" charset="0"/>
              </a:rPr>
              <a:t>лес</a:t>
            </a:r>
            <a:r>
              <a:rPr lang="ru-RU" dirty="0" err="1">
                <a:solidFill>
                  <a:srgbClr val="C00000"/>
                </a:solidFill>
                <a:latin typeface="Franklin Gothic Medium" pitchFamily="34" charset="0"/>
              </a:rPr>
              <a:t>О</a:t>
            </a:r>
            <a:r>
              <a:rPr lang="ru-RU" dirty="0" err="1" smtClean="0">
                <a:solidFill>
                  <a:schemeClr val="accent1">
                    <a:lumMod val="50000"/>
                  </a:schemeClr>
                </a:solidFill>
                <a:latin typeface="Franklin Gothic Medium" pitchFamily="34" charset="0"/>
              </a:rPr>
              <a:t>руб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Franklin Gothic Medium" pitchFamily="34" charset="0"/>
              </a:rPr>
              <a:t>.</a:t>
            </a:r>
          </a:p>
          <a:p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Franklin Gothic Medium" pitchFamily="34" charset="0"/>
              </a:rPr>
              <a:t>Каша, варить – </a:t>
            </a:r>
            <a:r>
              <a:rPr lang="ru-RU" dirty="0" err="1" smtClean="0">
                <a:solidFill>
                  <a:schemeClr val="accent1">
                    <a:lumMod val="50000"/>
                  </a:schemeClr>
                </a:solidFill>
                <a:latin typeface="Franklin Gothic Medium" pitchFamily="34" charset="0"/>
              </a:rPr>
              <a:t>каш</a:t>
            </a:r>
            <a:r>
              <a:rPr lang="ru-RU" dirty="0" err="1" smtClean="0">
                <a:solidFill>
                  <a:srgbClr val="C00000"/>
                </a:solidFill>
                <a:latin typeface="Franklin Gothic Medium" pitchFamily="34" charset="0"/>
              </a:rPr>
              <a:t>Е</a:t>
            </a:r>
            <a:r>
              <a:rPr lang="ru-RU" dirty="0" err="1" smtClean="0">
                <a:solidFill>
                  <a:schemeClr val="accent1">
                    <a:lumMod val="50000"/>
                  </a:schemeClr>
                </a:solidFill>
                <a:latin typeface="Franklin Gothic Medium" pitchFamily="34" charset="0"/>
              </a:rPr>
              <a:t>вар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Franklin Gothic Medium" pitchFamily="34" charset="0"/>
              </a:rPr>
              <a:t>.</a:t>
            </a:r>
          </a:p>
          <a:p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Franklin Gothic Medium" pitchFamily="34" charset="0"/>
              </a:rPr>
              <a:t>Газ, проводить – </a:t>
            </a:r>
            <a:r>
              <a:rPr lang="ru-RU" dirty="0" err="1" smtClean="0">
                <a:solidFill>
                  <a:schemeClr val="accent1">
                    <a:lumMod val="50000"/>
                  </a:schemeClr>
                </a:solidFill>
                <a:latin typeface="Franklin Gothic Medium" pitchFamily="34" charset="0"/>
              </a:rPr>
              <a:t>газ</a:t>
            </a:r>
            <a:r>
              <a:rPr lang="ru-RU" dirty="0" err="1">
                <a:solidFill>
                  <a:srgbClr val="C00000"/>
                </a:solidFill>
                <a:latin typeface="Franklin Gothic Medium" pitchFamily="34" charset="0"/>
              </a:rPr>
              <a:t>О</a:t>
            </a:r>
            <a:r>
              <a:rPr lang="ru-RU" dirty="0" err="1" smtClean="0">
                <a:solidFill>
                  <a:schemeClr val="accent1">
                    <a:lumMod val="50000"/>
                  </a:schemeClr>
                </a:solidFill>
                <a:latin typeface="Franklin Gothic Medium" pitchFamily="34" charset="0"/>
              </a:rPr>
              <a:t>провод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Franklin Gothic Medium" pitchFamily="34" charset="0"/>
              </a:rPr>
              <a:t>.</a:t>
            </a:r>
          </a:p>
          <a:p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Franklin Gothic Medium" pitchFamily="34" charset="0"/>
              </a:rPr>
              <a:t>Лёд, колоть – </a:t>
            </a:r>
            <a:r>
              <a:rPr lang="ru-RU" dirty="0" err="1" smtClean="0">
                <a:solidFill>
                  <a:schemeClr val="accent1">
                    <a:lumMod val="50000"/>
                  </a:schemeClr>
                </a:solidFill>
                <a:latin typeface="Franklin Gothic Medium" pitchFamily="34" charset="0"/>
              </a:rPr>
              <a:t>лед</a:t>
            </a:r>
            <a:r>
              <a:rPr lang="ru-RU" dirty="0" err="1">
                <a:solidFill>
                  <a:srgbClr val="C00000"/>
                </a:solidFill>
                <a:latin typeface="Franklin Gothic Medium" pitchFamily="34" charset="0"/>
              </a:rPr>
              <a:t>О</a:t>
            </a:r>
            <a:r>
              <a:rPr lang="ru-RU" dirty="0" err="1" smtClean="0">
                <a:solidFill>
                  <a:schemeClr val="accent1">
                    <a:lumMod val="50000"/>
                  </a:schemeClr>
                </a:solidFill>
                <a:latin typeface="Franklin Gothic Medium" pitchFamily="34" charset="0"/>
              </a:rPr>
              <a:t>кол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Franklin Gothic Medium" pitchFamily="34" charset="0"/>
              </a:rPr>
              <a:t>.</a:t>
            </a:r>
          </a:p>
          <a:p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Franklin Gothic Medium" pitchFamily="34" charset="0"/>
              </a:rPr>
              <a:t>Общий, жить – </a:t>
            </a:r>
            <a:r>
              <a:rPr lang="ru-RU" dirty="0" err="1" smtClean="0">
                <a:solidFill>
                  <a:schemeClr val="accent1">
                    <a:lumMod val="50000"/>
                  </a:schemeClr>
                </a:solidFill>
                <a:latin typeface="Franklin Gothic Medium" pitchFamily="34" charset="0"/>
              </a:rPr>
              <a:t>общ</a:t>
            </a:r>
            <a:r>
              <a:rPr lang="ru-RU" dirty="0" err="1">
                <a:solidFill>
                  <a:srgbClr val="C00000"/>
                </a:solidFill>
                <a:latin typeface="Franklin Gothic Medium" pitchFamily="34" charset="0"/>
              </a:rPr>
              <a:t>Е</a:t>
            </a:r>
            <a:r>
              <a:rPr lang="ru-RU" dirty="0" err="1" smtClean="0">
                <a:solidFill>
                  <a:schemeClr val="accent1">
                    <a:lumMod val="50000"/>
                  </a:schemeClr>
                </a:solidFill>
                <a:latin typeface="Franklin Gothic Medium" pitchFamily="34" charset="0"/>
              </a:rPr>
              <a:t>житие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Franklin Gothic Medium" pitchFamily="34" charset="0"/>
              </a:rPr>
              <a:t>.</a:t>
            </a:r>
          </a:p>
          <a:p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Franklin Gothic Medium" pitchFamily="34" charset="0"/>
              </a:rPr>
              <a:t>Атом, ходить – </a:t>
            </a:r>
            <a:r>
              <a:rPr lang="ru-RU" dirty="0" err="1" smtClean="0">
                <a:solidFill>
                  <a:schemeClr val="accent1">
                    <a:lumMod val="50000"/>
                  </a:schemeClr>
                </a:solidFill>
                <a:latin typeface="Franklin Gothic Medium" pitchFamily="34" charset="0"/>
              </a:rPr>
              <a:t>атом</a:t>
            </a:r>
            <a:r>
              <a:rPr lang="ru-RU" dirty="0" err="1">
                <a:solidFill>
                  <a:srgbClr val="C00000"/>
                </a:solidFill>
                <a:latin typeface="Franklin Gothic Medium" pitchFamily="34" charset="0"/>
              </a:rPr>
              <a:t>О</a:t>
            </a:r>
            <a:r>
              <a:rPr lang="ru-RU" dirty="0" err="1" smtClean="0">
                <a:solidFill>
                  <a:schemeClr val="accent1">
                    <a:lumMod val="50000"/>
                  </a:schemeClr>
                </a:solidFill>
                <a:latin typeface="Franklin Gothic Medium" pitchFamily="34" charset="0"/>
              </a:rPr>
              <a:t>ход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Franklin Gothic Medium" pitchFamily="34" charset="0"/>
              </a:rPr>
              <a:t>.</a:t>
            </a:r>
          </a:p>
          <a:p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Franklin Gothic Medium" pitchFamily="34" charset="0"/>
              </a:rPr>
              <a:t>Буря, ломать – </a:t>
            </a:r>
            <a:r>
              <a:rPr lang="ru-RU" dirty="0" err="1" smtClean="0">
                <a:solidFill>
                  <a:schemeClr val="accent1">
                    <a:lumMod val="50000"/>
                  </a:schemeClr>
                </a:solidFill>
                <a:latin typeface="Franklin Gothic Medium" pitchFamily="34" charset="0"/>
              </a:rPr>
              <a:t>бур</a:t>
            </a:r>
            <a:r>
              <a:rPr lang="ru-RU" dirty="0" err="1">
                <a:solidFill>
                  <a:srgbClr val="C00000"/>
                </a:solidFill>
                <a:latin typeface="Franklin Gothic Medium" pitchFamily="34" charset="0"/>
              </a:rPr>
              <a:t>Е</a:t>
            </a:r>
            <a:r>
              <a:rPr lang="ru-RU" dirty="0" err="1" smtClean="0">
                <a:solidFill>
                  <a:schemeClr val="accent1">
                    <a:lumMod val="50000"/>
                  </a:schemeClr>
                </a:solidFill>
                <a:latin typeface="Franklin Gothic Medium" pitchFamily="34" charset="0"/>
              </a:rPr>
              <a:t>лом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Franklin Gothic Medium" pitchFamily="34" charset="0"/>
              </a:rPr>
              <a:t>.</a:t>
            </a:r>
          </a:p>
          <a:p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Franklin Gothic Medium" pitchFamily="34" charset="0"/>
              </a:rPr>
              <a:t>Птица, ловить – </a:t>
            </a:r>
            <a:r>
              <a:rPr lang="ru-RU" dirty="0" err="1" smtClean="0">
                <a:solidFill>
                  <a:schemeClr val="accent1">
                    <a:lumMod val="50000"/>
                  </a:schemeClr>
                </a:solidFill>
                <a:latin typeface="Franklin Gothic Medium" pitchFamily="34" charset="0"/>
              </a:rPr>
              <a:t>птиц</a:t>
            </a:r>
            <a:r>
              <a:rPr lang="ru-RU" dirty="0" err="1">
                <a:solidFill>
                  <a:srgbClr val="C00000"/>
                </a:solidFill>
                <a:latin typeface="Franklin Gothic Medium" pitchFamily="34" charset="0"/>
              </a:rPr>
              <a:t>Е</a:t>
            </a:r>
            <a:r>
              <a:rPr lang="ru-RU" dirty="0" err="1" smtClean="0">
                <a:solidFill>
                  <a:schemeClr val="accent1">
                    <a:lumMod val="50000"/>
                  </a:schemeClr>
                </a:solidFill>
                <a:latin typeface="Franklin Gothic Medium" pitchFamily="34" charset="0"/>
              </a:rPr>
              <a:t>лов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Franklin Gothic Medium" pitchFamily="34" charset="0"/>
              </a:rPr>
              <a:t>.</a:t>
            </a:r>
          </a:p>
          <a:p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Franklin Gothic Medium" pitchFamily="34" charset="0"/>
              </a:rPr>
              <a:t>Пуля, метать – </a:t>
            </a:r>
            <a:r>
              <a:rPr lang="ru-RU" dirty="0" err="1" smtClean="0">
                <a:solidFill>
                  <a:schemeClr val="accent1">
                    <a:lumMod val="50000"/>
                  </a:schemeClr>
                </a:solidFill>
                <a:latin typeface="Franklin Gothic Medium" pitchFamily="34" charset="0"/>
              </a:rPr>
              <a:t>пул</a:t>
            </a:r>
            <a:r>
              <a:rPr lang="ru-RU" dirty="0" err="1">
                <a:solidFill>
                  <a:srgbClr val="C00000"/>
                </a:solidFill>
                <a:latin typeface="Franklin Gothic Medium" pitchFamily="34" charset="0"/>
              </a:rPr>
              <a:t>Е</a:t>
            </a:r>
            <a:r>
              <a:rPr lang="ru-RU" dirty="0" err="1" smtClean="0">
                <a:solidFill>
                  <a:schemeClr val="accent1">
                    <a:lumMod val="50000"/>
                  </a:schemeClr>
                </a:solidFill>
                <a:latin typeface="Franklin Gothic Medium" pitchFamily="34" charset="0"/>
              </a:rPr>
              <a:t>мет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Franklin Gothic Medium" pitchFamily="34" charset="0"/>
              </a:rPr>
              <a:t>.</a:t>
            </a:r>
          </a:p>
          <a:p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Franklin Gothic Medium" pitchFamily="34" charset="0"/>
              </a:rPr>
              <a:t>Сад, водить – </a:t>
            </a:r>
            <a:r>
              <a:rPr lang="ru-RU" dirty="0" err="1" smtClean="0">
                <a:solidFill>
                  <a:schemeClr val="accent1">
                    <a:lumMod val="50000"/>
                  </a:schemeClr>
                </a:solidFill>
                <a:latin typeface="Franklin Gothic Medium" pitchFamily="34" charset="0"/>
              </a:rPr>
              <a:t>сад</a:t>
            </a:r>
            <a:r>
              <a:rPr lang="ru-RU" dirty="0" err="1">
                <a:solidFill>
                  <a:srgbClr val="C00000"/>
                </a:solidFill>
                <a:latin typeface="Franklin Gothic Medium" pitchFamily="34" charset="0"/>
              </a:rPr>
              <a:t>О</a:t>
            </a:r>
            <a:r>
              <a:rPr lang="ru-RU" dirty="0" err="1" smtClean="0">
                <a:solidFill>
                  <a:schemeClr val="accent1">
                    <a:lumMod val="50000"/>
                  </a:schemeClr>
                </a:solidFill>
                <a:latin typeface="Franklin Gothic Medium" pitchFamily="34" charset="0"/>
              </a:rPr>
              <a:t>вод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Franklin Gothic Medium" pitchFamily="34" charset="0"/>
              </a:rPr>
              <a:t>.</a:t>
            </a:r>
          </a:p>
          <a:p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Franklin Gothic Medium" pitchFamily="34" charset="0"/>
              </a:rPr>
              <a:t>Путь, шествовать - </a:t>
            </a:r>
            <a:r>
              <a:rPr lang="ru-RU" dirty="0" err="1" smtClean="0">
                <a:solidFill>
                  <a:schemeClr val="accent1">
                    <a:lumMod val="50000"/>
                  </a:schemeClr>
                </a:solidFill>
                <a:latin typeface="Franklin Gothic Medium" pitchFamily="34" charset="0"/>
              </a:rPr>
              <a:t>пут</a:t>
            </a:r>
            <a:r>
              <a:rPr lang="ru-RU" dirty="0" err="1">
                <a:solidFill>
                  <a:srgbClr val="C00000"/>
                </a:solidFill>
                <a:latin typeface="Franklin Gothic Medium" pitchFamily="34" charset="0"/>
              </a:rPr>
              <a:t>Е</a:t>
            </a:r>
            <a:r>
              <a:rPr lang="ru-RU" dirty="0" err="1" smtClean="0">
                <a:solidFill>
                  <a:schemeClr val="accent1">
                    <a:lumMod val="50000"/>
                  </a:schemeClr>
                </a:solidFill>
                <a:latin typeface="Franklin Gothic Medium" pitchFamily="34" charset="0"/>
              </a:rPr>
              <a:t>шествие</a:t>
            </a:r>
            <a:endParaRPr lang="ru-RU" dirty="0">
              <a:solidFill>
                <a:schemeClr val="accent1">
                  <a:lumMod val="50000"/>
                </a:schemeClr>
              </a:solidFill>
              <a:latin typeface="Franklin Gothic Medium" pitchFamily="34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260648"/>
            <a:ext cx="1617509" cy="10109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 descr="http://s40.radikal.ru/i088/1112/c6/759e45baa46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419881"/>
            <a:ext cx="2670928" cy="2003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http://images.forwallpaper.com/files/thumbs/preview/41/411597__icebreaker_p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0122" y="3717032"/>
            <a:ext cx="2699019" cy="201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5227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274638"/>
            <a:ext cx="5486400" cy="639762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Century Gothic" pitchFamily="34" charset="0"/>
              </a:rPr>
              <a:t>КИПРЕЙ</a:t>
            </a:r>
            <a:endParaRPr lang="ru-RU" b="1" dirty="0">
              <a:solidFill>
                <a:srgbClr val="C00000"/>
              </a:solidFill>
              <a:latin typeface="Century Gothic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33400" y="914400"/>
            <a:ext cx="5334000" cy="5638800"/>
          </a:xfrm>
        </p:spPr>
        <p:txBody>
          <a:bodyPr>
            <a:normAutofit fontScale="77500" lnSpcReduction="20000"/>
          </a:bodyPr>
          <a:lstStyle/>
          <a:p>
            <a:pPr algn="just">
              <a:lnSpc>
                <a:spcPct val="150000"/>
              </a:lnSpc>
              <a:spcBef>
                <a:spcPts val="0"/>
              </a:spcBef>
              <a:buNone/>
            </a:pPr>
            <a:r>
              <a:rPr lang="ru-RU" dirty="0" smtClean="0">
                <a:solidFill>
                  <a:schemeClr val="accent4">
                    <a:lumMod val="75000"/>
                  </a:schemeClr>
                </a:solidFill>
                <a:latin typeface="Franklin Gothic Medium" pitchFamily="34" charset="0"/>
              </a:rPr>
              <a:t>		Прекрасны опушки лесов в летнее время! Здесь веселый цветочный хоровод. Но всегда невольно обращаешь внимание на травянистого великана. Это кипрей. Другое название этого цветка – иван-чай. Кипрей в большом почете у ……, потому что он считается чемпионом среди травяных медоносов. (Пол)лета радует он нас своим цветом.</a:t>
            </a:r>
            <a:endParaRPr lang="ru-RU" dirty="0">
              <a:solidFill>
                <a:schemeClr val="accent4">
                  <a:lumMod val="75000"/>
                </a:schemeClr>
              </a:solidFill>
              <a:latin typeface="Franklin Gothic Medium" pitchFamily="34" charset="0"/>
            </a:endParaRPr>
          </a:p>
        </p:txBody>
      </p:sp>
      <p:pic>
        <p:nvPicPr>
          <p:cNvPr id="1026" name="Picture 2" descr="http://im3-tub-ru.yandex.net/i?id=201608719-54-72&amp;n=2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3464" y="941696"/>
            <a:ext cx="2918968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im3-tub-ru.yandex.net/i?id=124191710-52-72&amp;n=2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3623" y="3515487"/>
            <a:ext cx="2831084" cy="2123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5373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715962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  <a:latin typeface="Century Gothic" pitchFamily="34" charset="0"/>
              </a:rPr>
              <a:t>ОТГАДАЙ!</a:t>
            </a:r>
            <a:endParaRPr lang="ru-RU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429000" y="1143000"/>
            <a:ext cx="457200" cy="5334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latin typeface="Ariac" pitchFamily="34" charset="0"/>
              </a:rPr>
              <a:t>П</a:t>
            </a:r>
            <a:endParaRPr lang="ru-RU" sz="3200" b="1" dirty="0">
              <a:latin typeface="Ariac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886200" y="1143000"/>
            <a:ext cx="457200" cy="5334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latin typeface="Ariac" pitchFamily="34" charset="0"/>
              </a:rPr>
              <a:t>Ы</a:t>
            </a:r>
            <a:endParaRPr lang="ru-RU" sz="3200" b="1" dirty="0">
              <a:latin typeface="Ariac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343400" y="1143000"/>
            <a:ext cx="457200" cy="5334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latin typeface="Ariac" pitchFamily="34" charset="0"/>
              </a:rPr>
              <a:t>Л</a:t>
            </a:r>
            <a:endParaRPr lang="ru-RU" sz="3200" b="1" dirty="0">
              <a:latin typeface="Ariac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800600" y="1143000"/>
            <a:ext cx="457200" cy="5334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latin typeface="Ariac" pitchFamily="34" charset="0"/>
              </a:rPr>
              <a:t>Е</a:t>
            </a:r>
            <a:endParaRPr lang="ru-RU" sz="3200" b="1" dirty="0">
              <a:latin typeface="Ariac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343400" y="1676400"/>
            <a:ext cx="457200" cy="5334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latin typeface="Ariac" pitchFamily="34" charset="0"/>
              </a:rPr>
              <a:t>С</a:t>
            </a:r>
            <a:endParaRPr lang="ru-RU" sz="3200" b="1" dirty="0">
              <a:latin typeface="Ariac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886200" y="1676400"/>
            <a:ext cx="457200" cy="5334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latin typeface="Ariac" pitchFamily="34" charset="0"/>
              </a:rPr>
              <a:t>И</a:t>
            </a:r>
            <a:endParaRPr lang="ru-RU" sz="3200" b="1" dirty="0">
              <a:latin typeface="Ariac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429000" y="1676400"/>
            <a:ext cx="457200" cy="5334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latin typeface="Ariac" pitchFamily="34" charset="0"/>
              </a:rPr>
              <a:t>Ч</a:t>
            </a:r>
            <a:endParaRPr lang="ru-RU" sz="3200" b="1" dirty="0">
              <a:latin typeface="Ariac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971800" y="1676400"/>
            <a:ext cx="457200" cy="5334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latin typeface="Ariac" pitchFamily="34" charset="0"/>
              </a:rPr>
              <a:t>О</a:t>
            </a:r>
            <a:endParaRPr lang="ru-RU" sz="3200" b="1" dirty="0">
              <a:latin typeface="Ariac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86600" y="1676400"/>
            <a:ext cx="457200" cy="5334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latin typeface="Ariac" pitchFamily="34" charset="0"/>
              </a:rPr>
              <a:t>Ь</a:t>
            </a:r>
            <a:endParaRPr lang="ru-RU" sz="3200" b="1" dirty="0">
              <a:latin typeface="Ariac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6629400" y="1676400"/>
            <a:ext cx="457200" cy="5334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latin typeface="Ariac" pitchFamily="34" charset="0"/>
              </a:rPr>
              <a:t>Л</a:t>
            </a:r>
            <a:endParaRPr lang="ru-RU" sz="3200" b="1" dirty="0">
              <a:latin typeface="Ariac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6172200" y="1143000"/>
            <a:ext cx="457200" cy="5334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latin typeface="Ariac" pitchFamily="34" charset="0"/>
              </a:rPr>
              <a:t>С</a:t>
            </a:r>
            <a:endParaRPr lang="ru-RU" sz="3200" b="1" dirty="0">
              <a:latin typeface="Ariac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5715000" y="1143000"/>
            <a:ext cx="457200" cy="5334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latin typeface="Ariac" pitchFamily="34" charset="0"/>
              </a:rPr>
              <a:t>О</a:t>
            </a:r>
            <a:endParaRPr lang="ru-RU" sz="3200" b="1" dirty="0">
              <a:latin typeface="Ariac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5257800" y="1143000"/>
            <a:ext cx="457200" cy="5334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latin typeface="Ariac" pitchFamily="34" charset="0"/>
              </a:rPr>
              <a:t>С</a:t>
            </a:r>
            <a:endParaRPr lang="ru-RU" sz="3200" b="1" dirty="0">
              <a:latin typeface="Ariac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2514600" y="1676400"/>
            <a:ext cx="457200" cy="5334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latin typeface="Ariac" pitchFamily="34" charset="0"/>
              </a:rPr>
              <a:t>О</a:t>
            </a:r>
            <a:endParaRPr lang="ru-RU" sz="3200" b="1" dirty="0">
              <a:latin typeface="Ariac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2971800" y="2209800"/>
            <a:ext cx="457200" cy="5334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latin typeface="Ariac" pitchFamily="34" charset="0"/>
              </a:rPr>
              <a:t>В</a:t>
            </a:r>
            <a:endParaRPr lang="ru-RU" sz="3200" b="1" dirty="0">
              <a:latin typeface="Ariac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3429000" y="2209800"/>
            <a:ext cx="457200" cy="5334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latin typeface="Ariac" pitchFamily="34" charset="0"/>
              </a:rPr>
              <a:t>Е</a:t>
            </a:r>
            <a:endParaRPr lang="ru-RU" sz="3200" b="1" dirty="0">
              <a:latin typeface="Ariac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3886200" y="2209800"/>
            <a:ext cx="457200" cy="5334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latin typeface="Ariac" pitchFamily="34" charset="0"/>
              </a:rPr>
              <a:t>Р</a:t>
            </a:r>
            <a:endParaRPr lang="ru-RU" sz="3200" b="1" dirty="0">
              <a:latin typeface="Ariac" pitchFamily="34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4343400" y="2209800"/>
            <a:ext cx="457200" cy="5334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latin typeface="Ariac" pitchFamily="34" charset="0"/>
              </a:rPr>
              <a:t>Т</a:t>
            </a:r>
            <a:endParaRPr lang="ru-RU" sz="3200" b="1" dirty="0">
              <a:latin typeface="Ariac" pitchFamily="34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4800600" y="2209800"/>
            <a:ext cx="457200" cy="5334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latin typeface="Ariac" pitchFamily="34" charset="0"/>
              </a:rPr>
              <a:t>О</a:t>
            </a:r>
            <a:endParaRPr lang="ru-RU" sz="3200" b="1" dirty="0">
              <a:latin typeface="Ariac" pitchFamily="34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5257800" y="2209800"/>
            <a:ext cx="457200" cy="5334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latin typeface="Ariac" pitchFamily="34" charset="0"/>
              </a:rPr>
              <a:t>Л</a:t>
            </a:r>
            <a:endParaRPr lang="ru-RU" sz="3200" b="1" dirty="0">
              <a:latin typeface="Ariac" pitchFamily="34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5715000" y="2209800"/>
            <a:ext cx="457200" cy="5334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latin typeface="Ariac" pitchFamily="34" charset="0"/>
              </a:rPr>
              <a:t>Ё</a:t>
            </a:r>
            <a:endParaRPr lang="ru-RU" sz="3200" b="1" dirty="0">
              <a:latin typeface="Ariac" pitchFamily="34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6172200" y="2209800"/>
            <a:ext cx="457200" cy="5334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latin typeface="Ariac" pitchFamily="34" charset="0"/>
              </a:rPr>
              <a:t>Т</a:t>
            </a:r>
            <a:endParaRPr lang="ru-RU" sz="3200" b="1" dirty="0">
              <a:latin typeface="Ariac" pitchFamily="34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6172200" y="1676400"/>
            <a:ext cx="457200" cy="5334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latin typeface="Ariac" pitchFamily="34" charset="0"/>
              </a:rPr>
              <a:t>Е</a:t>
            </a:r>
            <a:endParaRPr lang="ru-RU" sz="3200" b="1" dirty="0">
              <a:latin typeface="Ariac" pitchFamily="34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5715000" y="1676400"/>
            <a:ext cx="457200" cy="5334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latin typeface="Ariac" pitchFamily="34" charset="0"/>
              </a:rPr>
              <a:t>Т</a:t>
            </a:r>
            <a:endParaRPr lang="ru-RU" sz="3200" b="1" dirty="0">
              <a:latin typeface="Ariac" pitchFamily="34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5257800" y="1676400"/>
            <a:ext cx="457200" cy="5334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latin typeface="Ariac" pitchFamily="34" charset="0"/>
              </a:rPr>
              <a:t>И</a:t>
            </a:r>
            <a:endParaRPr lang="ru-RU" sz="3200" b="1" dirty="0">
              <a:latin typeface="Ariac" pitchFamily="34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4800600" y="1676400"/>
            <a:ext cx="457200" cy="5334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latin typeface="Ariac" pitchFamily="34" charset="0"/>
              </a:rPr>
              <a:t>Т</a:t>
            </a:r>
            <a:endParaRPr lang="ru-RU" sz="3200" b="1" dirty="0">
              <a:latin typeface="Ariac" pitchFamily="34" charset="0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1143000" y="1676400"/>
            <a:ext cx="457200" cy="5334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latin typeface="Ariac" pitchFamily="34" charset="0"/>
              </a:rPr>
              <a:t>Н</a:t>
            </a:r>
            <a:endParaRPr lang="ru-RU" sz="3200" b="1" dirty="0">
              <a:latin typeface="Ariac" pitchFamily="34" charset="0"/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685800" y="1676400"/>
            <a:ext cx="457200" cy="5334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latin typeface="Ariac" pitchFamily="34" charset="0"/>
              </a:rPr>
              <a:t>С</a:t>
            </a:r>
            <a:endParaRPr lang="ru-RU" sz="3200" b="1" dirty="0">
              <a:latin typeface="Ariac" pitchFamily="34" charset="0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1600200" y="1676400"/>
            <a:ext cx="457200" cy="5334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latin typeface="Ariac" pitchFamily="34" charset="0"/>
              </a:rPr>
              <a:t>Е</a:t>
            </a:r>
            <a:endParaRPr lang="ru-RU" sz="3200" b="1" dirty="0">
              <a:latin typeface="Ariac" pitchFamily="34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2057400" y="1676400"/>
            <a:ext cx="457200" cy="5334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latin typeface="Ariac" pitchFamily="34" charset="0"/>
              </a:rPr>
              <a:t>Г</a:t>
            </a:r>
            <a:endParaRPr lang="ru-RU" sz="3200" b="1" dirty="0">
              <a:latin typeface="Ariac" pitchFamily="34" charset="0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3886200" y="3276600"/>
            <a:ext cx="457200" cy="5334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latin typeface="Ariac" pitchFamily="34" charset="0"/>
              </a:rPr>
              <a:t>А</a:t>
            </a:r>
            <a:endParaRPr lang="ru-RU" sz="3200" b="1" dirty="0">
              <a:latin typeface="Ariac" pitchFamily="34" charset="0"/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2971800" y="3276600"/>
            <a:ext cx="457200" cy="5334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latin typeface="Ariac" pitchFamily="34" charset="0"/>
              </a:rPr>
              <a:t>Т</a:t>
            </a:r>
            <a:endParaRPr lang="ru-RU" sz="3200" b="1" dirty="0">
              <a:latin typeface="Ariac" pitchFamily="34" charset="0"/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3429000" y="3276600"/>
            <a:ext cx="457200" cy="5334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latin typeface="Ariac" pitchFamily="34" charset="0"/>
              </a:rPr>
              <a:t>О</a:t>
            </a:r>
            <a:endParaRPr lang="ru-RU" sz="3200" b="1" dirty="0">
              <a:latin typeface="Ariac" pitchFamily="34" charset="0"/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2514600" y="3276600"/>
            <a:ext cx="457200" cy="5334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latin typeface="Ariac" pitchFamily="34" charset="0"/>
              </a:rPr>
              <a:t>О</a:t>
            </a:r>
            <a:endParaRPr lang="ru-RU" sz="3200" b="1" dirty="0">
              <a:latin typeface="Ariac" pitchFamily="34" charset="0"/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2057400" y="3276600"/>
            <a:ext cx="457200" cy="5334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latin typeface="Ariac" pitchFamily="34" charset="0"/>
              </a:rPr>
              <a:t>Ф</a:t>
            </a:r>
            <a:endParaRPr lang="ru-RU" sz="3200" b="1" dirty="0">
              <a:latin typeface="Ariac" pitchFamily="34" charset="0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2514600" y="2743200"/>
            <a:ext cx="457200" cy="5334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latin typeface="Ariac" pitchFamily="34" charset="0"/>
              </a:rPr>
              <a:t>П</a:t>
            </a:r>
            <a:endParaRPr lang="ru-RU" sz="3200" b="1" dirty="0">
              <a:latin typeface="Ariac" pitchFamily="34" charset="0"/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2971800" y="2743200"/>
            <a:ext cx="457200" cy="5334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latin typeface="Ariac" pitchFamily="34" charset="0"/>
              </a:rPr>
              <a:t>О</a:t>
            </a:r>
            <a:endParaRPr lang="ru-RU" sz="3200" b="1" dirty="0">
              <a:latin typeface="Ariac" pitchFamily="34" charset="0"/>
            </a:endParaRPr>
          </a:p>
        </p:txBody>
      </p:sp>
      <p:sp>
        <p:nvSpPr>
          <p:cNvPr id="42" name="Прямоугольник 41"/>
          <p:cNvSpPr/>
          <p:nvPr/>
        </p:nvSpPr>
        <p:spPr>
          <a:xfrm>
            <a:off x="3429000" y="2743200"/>
            <a:ext cx="457200" cy="5334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latin typeface="Ariac" pitchFamily="34" charset="0"/>
              </a:rPr>
              <a:t>Л</a:t>
            </a:r>
            <a:endParaRPr lang="ru-RU" sz="3200" b="1" dirty="0">
              <a:latin typeface="Ariac" pitchFamily="34" charset="0"/>
            </a:endParaRPr>
          </a:p>
        </p:txBody>
      </p:sp>
      <p:sp>
        <p:nvSpPr>
          <p:cNvPr id="43" name="Прямоугольник 42"/>
          <p:cNvSpPr/>
          <p:nvPr/>
        </p:nvSpPr>
        <p:spPr>
          <a:xfrm>
            <a:off x="3886200" y="2743200"/>
            <a:ext cx="457200" cy="5334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latin typeface="Ariac" pitchFamily="34" charset="0"/>
              </a:rPr>
              <a:t>О</a:t>
            </a:r>
            <a:endParaRPr lang="ru-RU" sz="3200" b="1" dirty="0">
              <a:latin typeface="Ariac" pitchFamily="34" charset="0"/>
            </a:endParaRPr>
          </a:p>
        </p:txBody>
      </p:sp>
      <p:sp>
        <p:nvSpPr>
          <p:cNvPr id="44" name="Прямоугольник 43"/>
          <p:cNvSpPr/>
          <p:nvPr/>
        </p:nvSpPr>
        <p:spPr>
          <a:xfrm>
            <a:off x="4343400" y="2743200"/>
            <a:ext cx="457200" cy="5334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latin typeface="Ariac" pitchFamily="34" charset="0"/>
              </a:rPr>
              <a:t>Т</a:t>
            </a:r>
            <a:endParaRPr lang="ru-RU" sz="3200" b="1" dirty="0">
              <a:latin typeface="Ariac" pitchFamily="34" charset="0"/>
            </a:endParaRPr>
          </a:p>
        </p:txBody>
      </p:sp>
      <p:sp>
        <p:nvSpPr>
          <p:cNvPr id="45" name="Прямоугольник 44"/>
          <p:cNvSpPr/>
          <p:nvPr/>
        </p:nvSpPr>
        <p:spPr>
          <a:xfrm>
            <a:off x="4800600" y="2743200"/>
            <a:ext cx="457200" cy="5334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latin typeface="Ariac" pitchFamily="34" charset="0"/>
              </a:rPr>
              <a:t>Ё</a:t>
            </a:r>
            <a:endParaRPr lang="ru-RU" sz="3200" b="1" dirty="0">
              <a:latin typeface="Ariac" pitchFamily="34" charset="0"/>
            </a:endParaRPr>
          </a:p>
        </p:txBody>
      </p:sp>
      <p:sp>
        <p:nvSpPr>
          <p:cNvPr id="46" name="Прямоугольник 45"/>
          <p:cNvSpPr/>
          <p:nvPr/>
        </p:nvSpPr>
        <p:spPr>
          <a:xfrm>
            <a:off x="5257800" y="2743200"/>
            <a:ext cx="457200" cy="5334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latin typeface="Ariac" pitchFamily="34" charset="0"/>
              </a:rPr>
              <a:t>Р</a:t>
            </a:r>
            <a:endParaRPr lang="ru-RU" sz="3200" b="1" dirty="0">
              <a:latin typeface="Ariac" pitchFamily="34" charset="0"/>
            </a:endParaRPr>
          </a:p>
        </p:txBody>
      </p:sp>
      <p:sp>
        <p:nvSpPr>
          <p:cNvPr id="47" name="Прямоугольник 46"/>
          <p:cNvSpPr/>
          <p:nvPr/>
        </p:nvSpPr>
        <p:spPr>
          <a:xfrm>
            <a:off x="1600200" y="3810000"/>
            <a:ext cx="457200" cy="5334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latin typeface="Ariac" pitchFamily="34" charset="0"/>
              </a:rPr>
              <a:t>С</a:t>
            </a:r>
            <a:endParaRPr lang="ru-RU" sz="3200" b="1" dirty="0">
              <a:latin typeface="Ariac" pitchFamily="34" charset="0"/>
            </a:endParaRPr>
          </a:p>
        </p:txBody>
      </p:sp>
      <p:sp>
        <p:nvSpPr>
          <p:cNvPr id="48" name="Прямоугольник 47"/>
          <p:cNvSpPr/>
          <p:nvPr/>
        </p:nvSpPr>
        <p:spPr>
          <a:xfrm>
            <a:off x="6629400" y="3276600"/>
            <a:ext cx="457200" cy="5334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latin typeface="Ariac" pitchFamily="34" charset="0"/>
              </a:rPr>
              <a:t>Т</a:t>
            </a:r>
            <a:endParaRPr lang="ru-RU" sz="3200" b="1" dirty="0">
              <a:latin typeface="Ariac" pitchFamily="34" charset="0"/>
            </a:endParaRPr>
          </a:p>
        </p:txBody>
      </p:sp>
      <p:sp>
        <p:nvSpPr>
          <p:cNvPr id="49" name="Прямоугольник 48"/>
          <p:cNvSpPr/>
          <p:nvPr/>
        </p:nvSpPr>
        <p:spPr>
          <a:xfrm>
            <a:off x="6172200" y="3276600"/>
            <a:ext cx="457200" cy="5334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latin typeface="Ariac" pitchFamily="34" charset="0"/>
              </a:rPr>
              <a:t>А</a:t>
            </a:r>
            <a:endParaRPr lang="ru-RU" sz="3200" b="1" dirty="0">
              <a:latin typeface="Ariac" pitchFamily="34" charset="0"/>
            </a:endParaRPr>
          </a:p>
        </p:txBody>
      </p:sp>
      <p:sp>
        <p:nvSpPr>
          <p:cNvPr id="50" name="Прямоугольник 49"/>
          <p:cNvSpPr/>
          <p:nvPr/>
        </p:nvSpPr>
        <p:spPr>
          <a:xfrm>
            <a:off x="5715000" y="3276600"/>
            <a:ext cx="457200" cy="5334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latin typeface="Ariac" pitchFamily="34" charset="0"/>
              </a:rPr>
              <a:t>Р</a:t>
            </a:r>
            <a:endParaRPr lang="ru-RU" sz="3200" b="1" dirty="0">
              <a:latin typeface="Ariac" pitchFamily="34" charset="0"/>
            </a:endParaRPr>
          </a:p>
        </p:txBody>
      </p:sp>
      <p:sp>
        <p:nvSpPr>
          <p:cNvPr id="51" name="Прямоугольник 50"/>
          <p:cNvSpPr/>
          <p:nvPr/>
        </p:nvSpPr>
        <p:spPr>
          <a:xfrm>
            <a:off x="5257800" y="3276600"/>
            <a:ext cx="457200" cy="5334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latin typeface="Ariac" pitchFamily="34" charset="0"/>
              </a:rPr>
              <a:t>А</a:t>
            </a:r>
            <a:endParaRPr lang="ru-RU" sz="3200" b="1" dirty="0">
              <a:latin typeface="Ariac" pitchFamily="34" charset="0"/>
            </a:endParaRPr>
          </a:p>
        </p:txBody>
      </p:sp>
      <p:sp>
        <p:nvSpPr>
          <p:cNvPr id="52" name="Прямоугольник 51"/>
          <p:cNvSpPr/>
          <p:nvPr/>
        </p:nvSpPr>
        <p:spPr>
          <a:xfrm>
            <a:off x="4800600" y="3276600"/>
            <a:ext cx="457200" cy="5334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latin typeface="Ariac" pitchFamily="34" charset="0"/>
              </a:rPr>
              <a:t>П</a:t>
            </a:r>
            <a:endParaRPr lang="ru-RU" sz="3200" b="1" dirty="0">
              <a:latin typeface="Ariac" pitchFamily="34" charset="0"/>
            </a:endParaRPr>
          </a:p>
        </p:txBody>
      </p:sp>
      <p:sp>
        <p:nvSpPr>
          <p:cNvPr id="53" name="Прямоугольник 52"/>
          <p:cNvSpPr/>
          <p:nvPr/>
        </p:nvSpPr>
        <p:spPr>
          <a:xfrm>
            <a:off x="4343400" y="3276600"/>
            <a:ext cx="457200" cy="5334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latin typeface="Ariac" pitchFamily="34" charset="0"/>
              </a:rPr>
              <a:t>П</a:t>
            </a:r>
            <a:endParaRPr lang="ru-RU" sz="3200" b="1" dirty="0">
              <a:latin typeface="Ariac" pitchFamily="34" charset="0"/>
            </a:endParaRPr>
          </a:p>
        </p:txBody>
      </p:sp>
      <p:sp>
        <p:nvSpPr>
          <p:cNvPr id="54" name="Прямоугольник 53"/>
          <p:cNvSpPr/>
          <p:nvPr/>
        </p:nvSpPr>
        <p:spPr>
          <a:xfrm>
            <a:off x="3886200" y="4876800"/>
            <a:ext cx="457200" cy="5334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latin typeface="Ariac" pitchFamily="34" charset="0"/>
              </a:rPr>
              <a:t>О</a:t>
            </a:r>
            <a:endParaRPr lang="ru-RU" sz="3200" b="1" dirty="0">
              <a:latin typeface="Ariac" pitchFamily="34" charset="0"/>
            </a:endParaRPr>
          </a:p>
        </p:txBody>
      </p:sp>
      <p:sp>
        <p:nvSpPr>
          <p:cNvPr id="55" name="Прямоугольник 54"/>
          <p:cNvSpPr/>
          <p:nvPr/>
        </p:nvSpPr>
        <p:spPr>
          <a:xfrm>
            <a:off x="3429000" y="4876800"/>
            <a:ext cx="457200" cy="5334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latin typeface="Ariac" pitchFamily="34" charset="0"/>
              </a:rPr>
              <a:t>Д</a:t>
            </a:r>
            <a:endParaRPr lang="ru-RU" sz="3200" b="1" dirty="0">
              <a:latin typeface="Ariac" pitchFamily="34" charset="0"/>
            </a:endParaRPr>
          </a:p>
        </p:txBody>
      </p:sp>
      <p:sp>
        <p:nvSpPr>
          <p:cNvPr id="56" name="Прямоугольник 55"/>
          <p:cNvSpPr/>
          <p:nvPr/>
        </p:nvSpPr>
        <p:spPr>
          <a:xfrm>
            <a:off x="2971800" y="4876800"/>
            <a:ext cx="457200" cy="5334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latin typeface="Ariac" pitchFamily="34" charset="0"/>
              </a:rPr>
              <a:t>О</a:t>
            </a:r>
            <a:endParaRPr lang="ru-RU" sz="3200" b="1" dirty="0">
              <a:latin typeface="Ariac" pitchFamily="34" charset="0"/>
            </a:endParaRPr>
          </a:p>
        </p:txBody>
      </p:sp>
      <p:sp>
        <p:nvSpPr>
          <p:cNvPr id="57" name="Прямоугольник 56"/>
          <p:cNvSpPr/>
          <p:nvPr/>
        </p:nvSpPr>
        <p:spPr>
          <a:xfrm>
            <a:off x="2514600" y="4876800"/>
            <a:ext cx="457200" cy="5334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latin typeface="Ariac" pitchFamily="34" charset="0"/>
              </a:rPr>
              <a:t>В</a:t>
            </a:r>
            <a:endParaRPr lang="ru-RU" sz="3200" b="1" dirty="0">
              <a:latin typeface="Ariac" pitchFamily="34" charset="0"/>
            </a:endParaRPr>
          </a:p>
        </p:txBody>
      </p:sp>
      <p:sp>
        <p:nvSpPr>
          <p:cNvPr id="58" name="Прямоугольник 57"/>
          <p:cNvSpPr/>
          <p:nvPr/>
        </p:nvSpPr>
        <p:spPr>
          <a:xfrm>
            <a:off x="4343400" y="3810000"/>
            <a:ext cx="457200" cy="5334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latin typeface="Ariac" pitchFamily="34" charset="0"/>
              </a:rPr>
              <a:t>Р</a:t>
            </a:r>
            <a:endParaRPr lang="ru-RU" sz="3200" b="1" dirty="0">
              <a:latin typeface="Ariac" pitchFamily="34" charset="0"/>
            </a:endParaRPr>
          </a:p>
        </p:txBody>
      </p:sp>
      <p:sp>
        <p:nvSpPr>
          <p:cNvPr id="59" name="Прямоугольник 58"/>
          <p:cNvSpPr/>
          <p:nvPr/>
        </p:nvSpPr>
        <p:spPr>
          <a:xfrm>
            <a:off x="3886200" y="3810000"/>
            <a:ext cx="457200" cy="5334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latin typeface="Ariac" pitchFamily="34" charset="0"/>
              </a:rPr>
              <a:t>А</a:t>
            </a:r>
            <a:endParaRPr lang="ru-RU" sz="3200" b="1" dirty="0">
              <a:latin typeface="Ariac" pitchFamily="34" charset="0"/>
            </a:endParaRPr>
          </a:p>
        </p:txBody>
      </p:sp>
      <p:sp>
        <p:nvSpPr>
          <p:cNvPr id="60" name="Прямоугольник 59"/>
          <p:cNvSpPr/>
          <p:nvPr/>
        </p:nvSpPr>
        <p:spPr>
          <a:xfrm>
            <a:off x="3429000" y="3810000"/>
            <a:ext cx="457200" cy="5334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latin typeface="Ariac" pitchFamily="34" charset="0"/>
              </a:rPr>
              <a:t>В</a:t>
            </a:r>
            <a:endParaRPr lang="ru-RU" sz="3200" b="1" dirty="0">
              <a:latin typeface="Ariac" pitchFamily="34" charset="0"/>
            </a:endParaRPr>
          </a:p>
        </p:txBody>
      </p:sp>
      <p:sp>
        <p:nvSpPr>
          <p:cNvPr id="61" name="Прямоугольник 60"/>
          <p:cNvSpPr/>
          <p:nvPr/>
        </p:nvSpPr>
        <p:spPr>
          <a:xfrm>
            <a:off x="2971800" y="3810000"/>
            <a:ext cx="457200" cy="5334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latin typeface="Ariac" pitchFamily="34" charset="0"/>
              </a:rPr>
              <a:t>О</a:t>
            </a:r>
            <a:endParaRPr lang="ru-RU" sz="3200" b="1" dirty="0">
              <a:latin typeface="Ariac" pitchFamily="34" charset="0"/>
            </a:endParaRPr>
          </a:p>
        </p:txBody>
      </p:sp>
      <p:sp>
        <p:nvSpPr>
          <p:cNvPr id="62" name="Прямоугольник 61"/>
          <p:cNvSpPr/>
          <p:nvPr/>
        </p:nvSpPr>
        <p:spPr>
          <a:xfrm>
            <a:off x="2514600" y="3810000"/>
            <a:ext cx="457200" cy="5334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latin typeface="Ariac" pitchFamily="34" charset="0"/>
              </a:rPr>
              <a:t>М</a:t>
            </a:r>
            <a:endParaRPr lang="ru-RU" sz="3200" b="1" dirty="0">
              <a:latin typeface="Ariac" pitchFamily="34" charset="0"/>
            </a:endParaRPr>
          </a:p>
        </p:txBody>
      </p:sp>
      <p:sp>
        <p:nvSpPr>
          <p:cNvPr id="63" name="Прямоугольник 62"/>
          <p:cNvSpPr/>
          <p:nvPr/>
        </p:nvSpPr>
        <p:spPr>
          <a:xfrm>
            <a:off x="2057400" y="3810000"/>
            <a:ext cx="457200" cy="5334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latin typeface="Ariac" pitchFamily="34" charset="0"/>
              </a:rPr>
              <a:t>А</a:t>
            </a:r>
            <a:endParaRPr lang="ru-RU" sz="3200" b="1" dirty="0">
              <a:latin typeface="Ariac" pitchFamily="34" charset="0"/>
            </a:endParaRPr>
          </a:p>
        </p:txBody>
      </p:sp>
      <p:sp>
        <p:nvSpPr>
          <p:cNvPr id="73" name="Прямоугольник 72"/>
          <p:cNvSpPr/>
          <p:nvPr/>
        </p:nvSpPr>
        <p:spPr>
          <a:xfrm>
            <a:off x="6629400" y="4876800"/>
            <a:ext cx="457200" cy="5334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latin typeface="Ariac" pitchFamily="34" charset="0"/>
              </a:rPr>
              <a:t>Д</a:t>
            </a:r>
            <a:endParaRPr lang="ru-RU" sz="3200" b="1" dirty="0">
              <a:latin typeface="Ariac" pitchFamily="34" charset="0"/>
            </a:endParaRPr>
          </a:p>
        </p:txBody>
      </p:sp>
      <p:sp>
        <p:nvSpPr>
          <p:cNvPr id="74" name="Прямоугольник 73"/>
          <p:cNvSpPr/>
          <p:nvPr/>
        </p:nvSpPr>
        <p:spPr>
          <a:xfrm>
            <a:off x="6172200" y="4876800"/>
            <a:ext cx="457200" cy="5334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latin typeface="Ariac" pitchFamily="34" charset="0"/>
              </a:rPr>
              <a:t>О</a:t>
            </a:r>
            <a:endParaRPr lang="ru-RU" sz="3200" b="1" dirty="0">
              <a:latin typeface="Ariac" pitchFamily="34" charset="0"/>
            </a:endParaRPr>
          </a:p>
        </p:txBody>
      </p:sp>
      <p:sp>
        <p:nvSpPr>
          <p:cNvPr id="75" name="Прямоугольник 74"/>
          <p:cNvSpPr/>
          <p:nvPr/>
        </p:nvSpPr>
        <p:spPr>
          <a:xfrm>
            <a:off x="5715000" y="4876800"/>
            <a:ext cx="457200" cy="5334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latin typeface="Ariac" pitchFamily="34" charset="0"/>
              </a:rPr>
              <a:t>В</a:t>
            </a:r>
            <a:endParaRPr lang="ru-RU" sz="3200" b="1" dirty="0">
              <a:latin typeface="Ariac" pitchFamily="34" charset="0"/>
            </a:endParaRPr>
          </a:p>
        </p:txBody>
      </p:sp>
      <p:sp>
        <p:nvSpPr>
          <p:cNvPr id="76" name="Прямоугольник 75"/>
          <p:cNvSpPr/>
          <p:nvPr/>
        </p:nvSpPr>
        <p:spPr>
          <a:xfrm>
            <a:off x="5257800" y="4876800"/>
            <a:ext cx="457200" cy="5334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latin typeface="Ariac" pitchFamily="34" charset="0"/>
              </a:rPr>
              <a:t>О</a:t>
            </a:r>
            <a:endParaRPr lang="ru-RU" sz="3200" b="1" dirty="0">
              <a:latin typeface="Ariac" pitchFamily="34" charset="0"/>
            </a:endParaRPr>
          </a:p>
        </p:txBody>
      </p:sp>
      <p:sp>
        <p:nvSpPr>
          <p:cNvPr id="77" name="Прямоугольник 76"/>
          <p:cNvSpPr/>
          <p:nvPr/>
        </p:nvSpPr>
        <p:spPr>
          <a:xfrm>
            <a:off x="4800600" y="4876800"/>
            <a:ext cx="457200" cy="5334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latin typeface="Ariac" pitchFamily="34" charset="0"/>
              </a:rPr>
              <a:t>Р</a:t>
            </a:r>
            <a:endParaRPr lang="ru-RU" sz="3200" b="1" dirty="0">
              <a:latin typeface="Ariac" pitchFamily="34" charset="0"/>
            </a:endParaRPr>
          </a:p>
        </p:txBody>
      </p:sp>
      <p:sp>
        <p:nvSpPr>
          <p:cNvPr id="78" name="Прямоугольник 77"/>
          <p:cNvSpPr/>
          <p:nvPr/>
        </p:nvSpPr>
        <p:spPr>
          <a:xfrm>
            <a:off x="4343400" y="4876800"/>
            <a:ext cx="457200" cy="5334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latin typeface="Ariac" pitchFamily="34" charset="0"/>
              </a:rPr>
              <a:t>П</a:t>
            </a:r>
            <a:endParaRPr lang="ru-RU" sz="3200" b="1" dirty="0">
              <a:latin typeface="Ariac" pitchFamily="34" charset="0"/>
            </a:endParaRPr>
          </a:p>
        </p:txBody>
      </p:sp>
      <p:pic>
        <p:nvPicPr>
          <p:cNvPr id="2050" name="Picture 2" descr="D:\Мои документы\МАМА\КУРСЫ ФИО\Картинки\Animated\AG00317_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010400" y="3886200"/>
            <a:ext cx="1661160" cy="2133600"/>
          </a:xfrm>
          <a:prstGeom prst="rect">
            <a:avLst/>
          </a:prstGeom>
          <a:noFill/>
        </p:spPr>
      </p:pic>
      <p:sp>
        <p:nvSpPr>
          <p:cNvPr id="71" name="Прямоугольник 70"/>
          <p:cNvSpPr/>
          <p:nvPr/>
        </p:nvSpPr>
        <p:spPr>
          <a:xfrm>
            <a:off x="2057400" y="4343400"/>
            <a:ext cx="457200" cy="5334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latin typeface="Ariac" pitchFamily="34" charset="0"/>
              </a:rPr>
              <a:t>С</a:t>
            </a:r>
            <a:endParaRPr lang="ru-RU" sz="3200" b="1" dirty="0">
              <a:latin typeface="Ariac" pitchFamily="34" charset="0"/>
            </a:endParaRPr>
          </a:p>
        </p:txBody>
      </p:sp>
      <p:sp>
        <p:nvSpPr>
          <p:cNvPr id="72" name="Прямоугольник 71"/>
          <p:cNvSpPr/>
          <p:nvPr/>
        </p:nvSpPr>
        <p:spPr>
          <a:xfrm>
            <a:off x="2514600" y="4343400"/>
            <a:ext cx="457200" cy="5334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latin typeface="Ariac" pitchFamily="34" charset="0"/>
              </a:rPr>
              <a:t>А</a:t>
            </a:r>
            <a:endParaRPr lang="ru-RU" sz="3200" b="1" dirty="0">
              <a:latin typeface="Ariac" pitchFamily="34" charset="0"/>
            </a:endParaRPr>
          </a:p>
        </p:txBody>
      </p:sp>
      <p:sp>
        <p:nvSpPr>
          <p:cNvPr id="79" name="Прямоугольник 78"/>
          <p:cNvSpPr/>
          <p:nvPr/>
        </p:nvSpPr>
        <p:spPr>
          <a:xfrm>
            <a:off x="2971800" y="4343400"/>
            <a:ext cx="457200" cy="5334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latin typeface="Ariac" pitchFamily="34" charset="0"/>
              </a:rPr>
              <a:t>М</a:t>
            </a:r>
            <a:endParaRPr lang="ru-RU" sz="3200" b="1" dirty="0">
              <a:latin typeface="Ariac" pitchFamily="34" charset="0"/>
            </a:endParaRPr>
          </a:p>
        </p:txBody>
      </p:sp>
      <p:sp>
        <p:nvSpPr>
          <p:cNvPr id="80" name="Прямоугольник 79"/>
          <p:cNvSpPr/>
          <p:nvPr/>
        </p:nvSpPr>
        <p:spPr>
          <a:xfrm>
            <a:off x="3429000" y="4343400"/>
            <a:ext cx="457200" cy="5334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latin typeface="Ariac" pitchFamily="34" charset="0"/>
              </a:rPr>
              <a:t>О</a:t>
            </a:r>
            <a:endParaRPr lang="ru-RU" sz="3200" b="1" dirty="0">
              <a:latin typeface="Ariac" pitchFamily="34" charset="0"/>
            </a:endParaRPr>
          </a:p>
        </p:txBody>
      </p:sp>
      <p:sp>
        <p:nvSpPr>
          <p:cNvPr id="81" name="Прямоугольник 80"/>
          <p:cNvSpPr/>
          <p:nvPr/>
        </p:nvSpPr>
        <p:spPr>
          <a:xfrm>
            <a:off x="3886200" y="4343400"/>
            <a:ext cx="457200" cy="5334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latin typeface="Ariac" pitchFamily="34" charset="0"/>
              </a:rPr>
              <a:t>Л</a:t>
            </a:r>
            <a:endParaRPr lang="ru-RU" sz="3200" b="1" dirty="0">
              <a:latin typeface="Ariac" pitchFamily="34" charset="0"/>
            </a:endParaRPr>
          </a:p>
        </p:txBody>
      </p:sp>
      <p:sp>
        <p:nvSpPr>
          <p:cNvPr id="82" name="Прямоугольник 81"/>
          <p:cNvSpPr/>
          <p:nvPr/>
        </p:nvSpPr>
        <p:spPr>
          <a:xfrm>
            <a:off x="4343400" y="4343400"/>
            <a:ext cx="457200" cy="5334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latin typeface="Ariac" pitchFamily="34" charset="0"/>
              </a:rPr>
              <a:t>Ё</a:t>
            </a:r>
            <a:endParaRPr lang="ru-RU" sz="3200" b="1" dirty="0">
              <a:latin typeface="Ariac" pitchFamily="34" charset="0"/>
            </a:endParaRPr>
          </a:p>
        </p:txBody>
      </p:sp>
      <p:sp>
        <p:nvSpPr>
          <p:cNvPr id="83" name="Прямоугольник 82"/>
          <p:cNvSpPr/>
          <p:nvPr/>
        </p:nvSpPr>
        <p:spPr>
          <a:xfrm>
            <a:off x="4800600" y="4343400"/>
            <a:ext cx="457200" cy="5334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latin typeface="Ariac" pitchFamily="34" charset="0"/>
              </a:rPr>
              <a:t>Т</a:t>
            </a:r>
            <a:endParaRPr lang="ru-RU" sz="3200" b="1" dirty="0">
              <a:latin typeface="Aria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8524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0"/>
                            </p:stCondLst>
                            <p:childTnLst>
                              <p:par>
                                <p:cTn id="5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500"/>
                            </p:stCondLst>
                            <p:childTnLst>
                              <p:par>
                                <p:cTn id="6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000"/>
                            </p:stCondLst>
                            <p:childTnLst>
                              <p:par>
                                <p:cTn id="6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500"/>
                            </p:stCondLst>
                            <p:childTnLst>
                              <p:par>
                                <p:cTn id="6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4000"/>
                            </p:stCondLst>
                            <p:childTnLst>
                              <p:par>
                                <p:cTn id="7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4500"/>
                            </p:stCondLst>
                            <p:childTnLst>
                              <p:par>
                                <p:cTn id="7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0"/>
                            </p:stCondLst>
                            <p:childTnLst>
                              <p:par>
                                <p:cTn id="8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500"/>
                            </p:stCondLst>
                            <p:childTnLst>
                              <p:par>
                                <p:cTn id="8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6000"/>
                            </p:stCondLst>
                            <p:childTnLst>
                              <p:par>
                                <p:cTn id="8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6500"/>
                            </p:stCondLst>
                            <p:childTnLst>
                              <p:par>
                                <p:cTn id="9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7000"/>
                            </p:stCondLst>
                            <p:childTnLst>
                              <p:par>
                                <p:cTn id="9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00"/>
                            </p:stCondLst>
                            <p:childTnLst>
                              <p:par>
                                <p:cTn id="10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000"/>
                            </p:stCondLst>
                            <p:childTnLst>
                              <p:par>
                                <p:cTn id="1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1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6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0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2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26" dur="10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3500"/>
                            </p:stCondLst>
                            <p:childTnLst>
                              <p:par>
                                <p:cTn id="12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0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4000"/>
                            </p:stCondLst>
                            <p:childTnLst>
                              <p:par>
                                <p:cTn id="13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4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4500"/>
                            </p:stCondLst>
                            <p:childTnLst>
                              <p:par>
                                <p:cTn id="13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8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3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500"/>
                            </p:stCondLst>
                            <p:childTnLst>
                              <p:par>
                                <p:cTn id="14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7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000"/>
                            </p:stCondLst>
                            <p:childTnLst>
                              <p:par>
                                <p:cTn id="14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1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1500"/>
                            </p:stCondLst>
                            <p:childTnLst>
                              <p:par>
                                <p:cTn id="15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5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2000"/>
                            </p:stCondLst>
                            <p:childTnLst>
                              <p:par>
                                <p:cTn id="15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9" dur="5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2500"/>
                            </p:stCondLst>
                            <p:childTnLst>
                              <p:par>
                                <p:cTn id="16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3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3000"/>
                            </p:stCondLst>
                            <p:childTnLst>
                              <p:par>
                                <p:cTn id="16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7" dur="5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2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500"/>
                            </p:stCondLst>
                            <p:childTnLst>
                              <p:par>
                                <p:cTn id="17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6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1000"/>
                            </p:stCondLst>
                            <p:childTnLst>
                              <p:par>
                                <p:cTn id="17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0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1500"/>
                            </p:stCondLst>
                            <p:childTnLst>
                              <p:par>
                                <p:cTn id="18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4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2000"/>
                            </p:stCondLst>
                            <p:childTnLst>
                              <p:par>
                                <p:cTn id="18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8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2500"/>
                            </p:stCondLst>
                            <p:childTnLst>
                              <p:par>
                                <p:cTn id="19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2" dur="500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3000"/>
                            </p:stCondLst>
                            <p:childTnLst>
                              <p:par>
                                <p:cTn id="19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6" dur="500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3500"/>
                            </p:stCondLst>
                            <p:childTnLst>
                              <p:par>
                                <p:cTn id="19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0" dur="500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>
                            <p:stCondLst>
                              <p:cond delay="4000"/>
                            </p:stCondLst>
                            <p:childTnLst>
                              <p:par>
                                <p:cTn id="20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4" dur="5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4500"/>
                            </p:stCondLst>
                            <p:childTnLst>
                              <p:par>
                                <p:cTn id="20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8" dur="5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9" fill="hold">
                            <p:stCondLst>
                              <p:cond delay="5000"/>
                            </p:stCondLst>
                            <p:childTnLst>
                              <p:par>
                                <p:cTn id="2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2" dur="5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7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500"/>
                            </p:stCondLst>
                            <p:childTnLst>
                              <p:par>
                                <p:cTn id="219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1" dur="1000" fill="hold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1000" fill="hold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23" dur="1000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2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7" dur="1000" fill="hold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1000" fill="hold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29" dur="1000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0" fill="hold">
                            <p:stCondLst>
                              <p:cond delay="2500"/>
                            </p:stCondLst>
                            <p:childTnLst>
                              <p:par>
                                <p:cTn id="23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3" dur="500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4" fill="hold">
                            <p:stCondLst>
                              <p:cond delay="3000"/>
                            </p:stCondLst>
                            <p:childTnLst>
                              <p:par>
                                <p:cTn id="23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7" dur="500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8" fill="hold">
                            <p:stCondLst>
                              <p:cond delay="3500"/>
                            </p:stCondLst>
                            <p:childTnLst>
                              <p:par>
                                <p:cTn id="23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1" dur="500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4000"/>
                            </p:stCondLst>
                            <p:childTnLst>
                              <p:par>
                                <p:cTn id="24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5" dur="500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6" fill="hold">
                      <p:stCondLst>
                        <p:cond delay="indefinite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0" dur="500"/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1" fill="hold">
                            <p:stCondLst>
                              <p:cond delay="500"/>
                            </p:stCondLst>
                            <p:childTnLst>
                              <p:par>
                                <p:cTn id="25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4" dur="500"/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5" fill="hold">
                            <p:stCondLst>
                              <p:cond delay="1000"/>
                            </p:stCondLst>
                            <p:childTnLst>
                              <p:par>
                                <p:cTn id="25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8" dur="500"/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1500"/>
                            </p:stCondLst>
                            <p:childTnLst>
                              <p:par>
                                <p:cTn id="26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2" dur="500"/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3" fill="hold">
                            <p:stCondLst>
                              <p:cond delay="2000"/>
                            </p:stCondLst>
                            <p:childTnLst>
                              <p:par>
                                <p:cTn id="26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6" dur="500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7" fill="hold">
                            <p:stCondLst>
                              <p:cond delay="2500"/>
                            </p:stCondLst>
                            <p:childTnLst>
                              <p:par>
                                <p:cTn id="26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0" dur="500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3000"/>
                            </p:stCondLst>
                            <p:childTnLst>
                              <p:par>
                                <p:cTn id="27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4" dur="500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5" fill="hold">
                      <p:stCondLst>
                        <p:cond delay="indefinite"/>
                      </p:stCondLst>
                      <p:childTnLst>
                        <p:par>
                          <p:cTn id="276" fill="hold">
                            <p:stCondLst>
                              <p:cond delay="0"/>
                            </p:stCondLst>
                            <p:childTnLst>
                              <p:par>
                                <p:cTn id="27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9" dur="500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0" fill="hold">
                            <p:stCondLst>
                              <p:cond delay="500"/>
                            </p:stCondLst>
                            <p:childTnLst>
                              <p:par>
                                <p:cTn id="28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3" dur="500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4" fill="hold">
                            <p:stCondLst>
                              <p:cond delay="1000"/>
                            </p:stCondLst>
                            <p:childTnLst>
                              <p:par>
                                <p:cTn id="28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7" dur="50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8" fill="hold">
                            <p:stCondLst>
                              <p:cond delay="1500"/>
                            </p:stCondLst>
                            <p:childTnLst>
                              <p:par>
                                <p:cTn id="28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1" dur="500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2" fill="hold">
                            <p:stCondLst>
                              <p:cond delay="2000"/>
                            </p:stCondLst>
                            <p:childTnLst>
                              <p:par>
                                <p:cTn id="29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5" dur="500"/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6" fill="hold">
                            <p:stCondLst>
                              <p:cond delay="2500"/>
                            </p:stCondLst>
                            <p:childTnLst>
                              <p:par>
                                <p:cTn id="29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9" dur="500"/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0" fill="hold">
                            <p:stCondLst>
                              <p:cond delay="3000"/>
                            </p:stCondLst>
                            <p:childTnLst>
                              <p:par>
                                <p:cTn id="30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3" dur="500"/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4" fill="hold">
                            <p:stCondLst>
                              <p:cond delay="3500"/>
                            </p:stCondLst>
                            <p:childTnLst>
                              <p:par>
                                <p:cTn id="30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7" dur="500"/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8" fill="hold">
                            <p:stCondLst>
                              <p:cond delay="4000"/>
                            </p:stCondLst>
                            <p:childTnLst>
                              <p:par>
                                <p:cTn id="30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1" dur="500"/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2" fill="hold">
                            <p:stCondLst>
                              <p:cond delay="4500"/>
                            </p:stCondLst>
                            <p:childTnLst>
                              <p:par>
                                <p:cTn id="3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5" dur="500"/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274638"/>
            <a:ext cx="8552688" cy="639762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chemeClr val="accent4">
                    <a:lumMod val="75000"/>
                  </a:schemeClr>
                </a:solidFill>
                <a:latin typeface="Century Gothic" pitchFamily="34" charset="0"/>
              </a:rPr>
              <a:t>КИПРЕЙ</a:t>
            </a:r>
            <a:endParaRPr lang="ru-RU" b="1" dirty="0">
              <a:solidFill>
                <a:schemeClr val="accent4">
                  <a:lumMod val="75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057400" y="914400"/>
            <a:ext cx="6781800" cy="5486400"/>
          </a:xfrm>
        </p:spPr>
        <p:txBody>
          <a:bodyPr>
            <a:normAutofit fontScale="85000" lnSpcReduction="20000"/>
          </a:bodyPr>
          <a:lstStyle/>
          <a:p>
            <a:pPr algn="just">
              <a:lnSpc>
                <a:spcPct val="150000"/>
              </a:lnSpc>
              <a:spcBef>
                <a:spcPts val="0"/>
              </a:spcBef>
              <a:buNone/>
            </a:pPr>
            <a:r>
              <a:rPr lang="ru-RU" dirty="0" smtClean="0">
                <a:solidFill>
                  <a:schemeClr val="accent4">
                    <a:lumMod val="50000"/>
                  </a:schemeClr>
                </a:solidFill>
                <a:latin typeface="Franklin Gothic Medium" pitchFamily="34" charset="0"/>
              </a:rPr>
              <a:t>		Прекрасны опушки лесов в летнее время! Здесь веселый цветочный хоровод. Но всегда невольно обращаешь внимание на травянистого великана. Это кипрей. Другое название этого цветка – иван-чай. Кипрей в большом почете у </a:t>
            </a:r>
            <a:r>
              <a:rPr lang="ru-RU" b="1" dirty="0" smtClean="0">
                <a:solidFill>
                  <a:srgbClr val="C00000"/>
                </a:solidFill>
                <a:latin typeface="Franklin Gothic Medium" pitchFamily="34" charset="0"/>
              </a:rPr>
              <a:t>ПЧЕЛОВОДОВ</a:t>
            </a:r>
            <a:r>
              <a:rPr lang="ru-RU" dirty="0" smtClean="0">
                <a:solidFill>
                  <a:schemeClr val="accent4">
                    <a:lumMod val="50000"/>
                  </a:schemeClr>
                </a:solidFill>
                <a:latin typeface="Franklin Gothic Medium" pitchFamily="34" charset="0"/>
              </a:rPr>
              <a:t>, потому что он считается чемпионом среди травяных медоносов. (Пол)лета радует он нас своим цветом.</a:t>
            </a:r>
            <a:endParaRPr lang="ru-RU" dirty="0">
              <a:solidFill>
                <a:schemeClr val="accent4">
                  <a:lumMod val="50000"/>
                </a:schemeClr>
              </a:solidFill>
              <a:latin typeface="Franklin Gothic Medium" pitchFamily="34" charset="0"/>
            </a:endParaRPr>
          </a:p>
        </p:txBody>
      </p:sp>
      <p:pic>
        <p:nvPicPr>
          <p:cNvPr id="4" name="Рисунок 3" descr="i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322" y="3581400"/>
            <a:ext cx="1808422" cy="2655912"/>
          </a:xfrm>
          <a:prstGeom prst="rect">
            <a:avLst/>
          </a:prstGeom>
        </p:spPr>
      </p:pic>
      <p:pic>
        <p:nvPicPr>
          <p:cNvPr id="5" name="Picture 2" descr="http://cs624022.vk.me/v624022563/40438/1s7vLye3LE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836712"/>
            <a:ext cx="1689873" cy="2397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7366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</TotalTime>
  <Words>489</Words>
  <Application>Microsoft Office PowerPoint</Application>
  <PresentationFormat>Экран (4:3)</PresentationFormat>
  <Paragraphs>165</Paragraphs>
  <Slides>16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4</vt:i4>
      </vt:variant>
      <vt:variant>
        <vt:lpstr>Заголовки слайдов</vt:lpstr>
      </vt:variant>
      <vt:variant>
        <vt:i4>16</vt:i4>
      </vt:variant>
    </vt:vector>
  </HeadingPairs>
  <TitlesOfParts>
    <vt:vector size="20" baseType="lpstr">
      <vt:lpstr>Тема Office</vt:lpstr>
      <vt:lpstr>1_Тема Office</vt:lpstr>
      <vt:lpstr>2_Тема Office</vt:lpstr>
      <vt:lpstr>3_Тема Office</vt:lpstr>
      <vt:lpstr>ТВОРЧЕСКАЯ РАБОТА</vt:lpstr>
      <vt:lpstr>ПРОВЕРЬТЕ</vt:lpstr>
      <vt:lpstr>ПРАВОПИСАНИЕ  СЛОЖНЫХ СЛОВ</vt:lpstr>
      <vt:lpstr>НОВАЯ  ТЕМА</vt:lpstr>
      <vt:lpstr>НОВАЯ  ТЕМА</vt:lpstr>
      <vt:lpstr>УПРАЖНЕНИЕ № 215</vt:lpstr>
      <vt:lpstr>КИПРЕЙ</vt:lpstr>
      <vt:lpstr>ОТГАДАЙ!</vt:lpstr>
      <vt:lpstr>КИПРЕЙ</vt:lpstr>
      <vt:lpstr>КИПРЕЙ</vt:lpstr>
      <vt:lpstr>ПРАВОПИСАНИЕ ПОЛ- СО СЛОВАМИ</vt:lpstr>
      <vt:lpstr>КИПРЕЙ</vt:lpstr>
      <vt:lpstr>ОБЪЯСНИ!</vt:lpstr>
      <vt:lpstr>ПРОВЕРЬ!</vt:lpstr>
      <vt:lpstr>ПОДВЕДЕМ ИТОГИ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ПРАВОПИСАНИЕ  СЛОЖНЫХ СЛОВ</dc:title>
  <cp:lastModifiedBy>User</cp:lastModifiedBy>
  <cp:revision>12</cp:revision>
  <dcterms:modified xsi:type="dcterms:W3CDTF">2015-11-16T22:49:16Z</dcterms:modified>
</cp:coreProperties>
</file>