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56" r:id="rId6"/>
    <p:sldId id="267" r:id="rId7"/>
    <p:sldId id="266" r:id="rId8"/>
    <p:sldId id="260" r:id="rId9"/>
    <p:sldId id="264" r:id="rId10"/>
    <p:sldId id="261" r:id="rId11"/>
    <p:sldId id="265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6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3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4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69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28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45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94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6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08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59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0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4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ВСПОМИНАЕМ, ПОВТОРЯЕМ!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468052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  <a:latin typeface="Arial Narrow" pitchFamily="34" charset="0"/>
              </a:rPr>
              <a:t>У</a:t>
            </a:r>
            <a:r>
              <a:rPr lang="ru-RU" b="1" i="1" dirty="0" smtClean="0">
                <a:solidFill>
                  <a:srgbClr val="7030A0"/>
                </a:solidFill>
                <a:latin typeface="Arial Narrow" pitchFamily="34" charset="0"/>
              </a:rPr>
              <a:t>кажите </a:t>
            </a:r>
            <a:r>
              <a:rPr lang="ru-RU" b="1" i="1" dirty="0">
                <a:solidFill>
                  <a:srgbClr val="7030A0"/>
                </a:solidFill>
                <a:latin typeface="Arial Narrow" pitchFamily="34" charset="0"/>
              </a:rPr>
              <a:t>ошибочное суждение: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1.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…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..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РАМА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– четыре слога.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2.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…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Ж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…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ЛЕНИЕ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букв меньше, чем звуков.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3.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ВЫР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…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ЗИТЬ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букв больше, чем звуков.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4.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Ч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…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ДО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все согласные твёрдые.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6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36162" y="274638"/>
            <a:ext cx="2650638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ЧУДО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43608" y="260648"/>
            <a:ext cx="5472608" cy="6408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Ты ещё не видел чуда?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Никогда не видел чуда?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Вот беда – не видел чуда!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Так сходи и посмотри.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Ты  увидишь просто чудо,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Удивительное чудо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Там, где магазин «Посуда»,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Возле дома номер три,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Сквозь асфальт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 перекрёстка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Пробивается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берёзка!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7930" y="5517232"/>
            <a:ext cx="235054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Упражнение № 143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ПОДЧЕРКНИ ГРАММАТИЧЕСКУЮ ОСНОВУ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Золотою лягушкой луна распласталась на тихой воде.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Отговорила роща золотая березовым, весёлым языком.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Жидкой позолотой закат обрызгал серые поля.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</a:rPr>
              <a:t>Выткался на озере алый свет зари.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55976" y="1700808"/>
            <a:ext cx="86409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64088" y="1700808"/>
            <a:ext cx="2448272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64088" y="1853208"/>
            <a:ext cx="2448272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43608" y="3140968"/>
            <a:ext cx="2016224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043608" y="3284984"/>
            <a:ext cx="2016224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131840" y="3140968"/>
            <a:ext cx="936104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64088" y="4581128"/>
            <a:ext cx="1656184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64088" y="4725144"/>
            <a:ext cx="1656184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55976" y="4675810"/>
            <a:ext cx="86409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043608" y="6093296"/>
            <a:ext cx="18002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43608" y="6237312"/>
            <a:ext cx="18002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364088" y="6088207"/>
            <a:ext cx="720080" cy="5089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47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8" y="0"/>
            <a:ext cx="9125272" cy="684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Franklin Gothic Medium" pitchFamily="34" charset="0"/>
              </a:rPr>
              <a:t>ПОДВЕДЕМ ИТОГИ</a:t>
            </a:r>
            <a:endParaRPr lang="ru-RU" b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 Narrow" pitchFamily="34" charset="0"/>
              </a:rPr>
              <a:t>1. Сегодня на уроке я узнал, что </a:t>
            </a:r>
            <a:r>
              <a:rPr lang="ru-RU" dirty="0" smtClean="0">
                <a:latin typeface="Arial Narrow" pitchFamily="34" charset="0"/>
              </a:rPr>
              <a:t>______ .</a:t>
            </a:r>
            <a:endParaRPr lang="ru-RU" i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itchFamily="34" charset="0"/>
              </a:rPr>
              <a:t>2</a:t>
            </a:r>
            <a:r>
              <a:rPr lang="ru-RU" dirty="0">
                <a:latin typeface="Arial Narrow" pitchFamily="34" charset="0"/>
              </a:rPr>
              <a:t>. Сегодня на уроке я научился </a:t>
            </a:r>
            <a:r>
              <a:rPr lang="ru-RU" dirty="0" smtClean="0">
                <a:latin typeface="Arial Narrow" pitchFamily="34" charset="0"/>
              </a:rPr>
              <a:t>_____.</a:t>
            </a:r>
            <a:endParaRPr lang="ru-RU" i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itchFamily="34" charset="0"/>
              </a:rPr>
              <a:t>3</a:t>
            </a:r>
            <a:r>
              <a:rPr lang="ru-RU" dirty="0">
                <a:latin typeface="Arial Narrow" pitchFamily="34" charset="0"/>
              </a:rPr>
              <a:t>. Больше всего сегодня на уроке мне было интересно тогда, когда </a:t>
            </a:r>
            <a:r>
              <a:rPr lang="ru-RU" dirty="0" smtClean="0">
                <a:latin typeface="Arial Narrow" pitchFamily="34" charset="0"/>
              </a:rPr>
              <a:t>____________________.</a:t>
            </a:r>
            <a:endParaRPr lang="ru-RU" i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itchFamily="34" charset="0"/>
              </a:rPr>
              <a:t>4</a:t>
            </a:r>
            <a:r>
              <a:rPr lang="ru-RU" dirty="0">
                <a:latin typeface="Arial Narrow" pitchFamily="34" charset="0"/>
              </a:rPr>
              <a:t>. По теме урока я ещё хотел бы узнать </a:t>
            </a:r>
            <a:r>
              <a:rPr lang="ru-RU" dirty="0" smtClean="0">
                <a:latin typeface="Arial Narrow" pitchFamily="34" charset="0"/>
              </a:rPr>
              <a:t>___.</a:t>
            </a:r>
            <a:endParaRPr lang="ru-RU" i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itchFamily="34" charset="0"/>
              </a:rPr>
              <a:t>5</a:t>
            </a:r>
            <a:r>
              <a:rPr lang="ru-RU" dirty="0">
                <a:latin typeface="Arial Narrow" pitchFamily="34" charset="0"/>
              </a:rPr>
              <a:t>. Дома я хотел бы по теме урока </a:t>
            </a:r>
            <a:r>
              <a:rPr lang="ru-RU" dirty="0" smtClean="0">
                <a:latin typeface="Arial Narrow" pitchFamily="34" charset="0"/>
              </a:rPr>
              <a:t>сделать _____. </a:t>
            </a:r>
            <a:endParaRPr lang="ru-RU" i="1" dirty="0">
              <a:latin typeface="Arial Narrow" pitchFamily="34" charset="0"/>
            </a:endParaRPr>
          </a:p>
          <a:p>
            <a:pPr marL="0" indent="0">
              <a:buNone/>
            </a:pP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ВСПОМИНАЕМ, ПОВТОРЯЕМ!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2952328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  <a:latin typeface="Arial Narrow" pitchFamily="34" charset="0"/>
              </a:rPr>
              <a:t>У</a:t>
            </a:r>
            <a:r>
              <a:rPr lang="ru-RU" b="1" i="1" dirty="0" smtClean="0">
                <a:solidFill>
                  <a:srgbClr val="7030A0"/>
                </a:solidFill>
                <a:latin typeface="Arial Narrow" pitchFamily="34" charset="0"/>
              </a:rPr>
              <a:t>кажите </a:t>
            </a:r>
            <a:r>
              <a:rPr lang="ru-RU" b="1" i="1" dirty="0">
                <a:solidFill>
                  <a:srgbClr val="7030A0"/>
                </a:solidFill>
                <a:latin typeface="Arial Narrow" pitchFamily="34" charset="0"/>
              </a:rPr>
              <a:t>ошибочное суждение: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1.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latin typeface="Franklin Gothic Medium" pitchFamily="34" charset="0"/>
              </a:rPr>
              <a:t>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РАМА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– четыре слога.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2.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</a:t>
            </a:r>
            <a:r>
              <a:rPr lang="ru-RU" b="1" dirty="0" smtClean="0">
                <a:solidFill>
                  <a:srgbClr val="C00000"/>
                </a:solidFill>
                <a:latin typeface="Franklin Gothic Medium" pitchFamily="34" charset="0"/>
              </a:rPr>
              <a:t>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Ж</a:t>
            </a:r>
            <a:r>
              <a:rPr lang="ru-RU" b="1" dirty="0" smtClean="0">
                <a:solidFill>
                  <a:srgbClr val="C00000"/>
                </a:solidFill>
                <a:latin typeface="Franklin Gothic Medium" pitchFamily="34" charset="0"/>
              </a:rPr>
              <a:t>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ЛЕНИЕ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букв меньше, чем звуков.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3.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ВЫР</a:t>
            </a:r>
            <a:r>
              <a:rPr lang="ru-RU" b="1" dirty="0">
                <a:solidFill>
                  <a:srgbClr val="C00000"/>
                </a:solidFill>
                <a:latin typeface="Franklin Gothic Medium" pitchFamily="34" charset="0"/>
              </a:rPr>
              <a:t>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ЗИТЬ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букв больше, чем звуков.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4. В слове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Ч</a:t>
            </a:r>
            <a:r>
              <a:rPr lang="ru-RU" b="1" dirty="0" smtClean="0">
                <a:solidFill>
                  <a:srgbClr val="C00000"/>
                </a:solidFill>
                <a:latin typeface="Franklin Gothic Medium" pitchFamily="34" charset="0"/>
              </a:rPr>
              <a:t>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ДО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все согласные твёрдые.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5085184"/>
            <a:ext cx="3528392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ЧУДО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4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</a:rPr>
              <a:t>СОСТАВЬТЕ СЛОВОСОЧЕТАНИЯ</a:t>
            </a:r>
            <a:endParaRPr lang="ru-RU" sz="4000" b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908720"/>
            <a:ext cx="3528392" cy="914400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ЧУДО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5486" y="3717032"/>
            <a:ext cx="3528392" cy="64807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НЕВЕРОЯТНЫЙ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2975" y="2780928"/>
            <a:ext cx="3528392" cy="720080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ОБЫКНОВЕННЫЙ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1988840"/>
            <a:ext cx="3528392" cy="64807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УДИВИТЕЛЬНЫЙ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2935" y="4581128"/>
            <a:ext cx="3528392" cy="64807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РЕДКИЙ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2852936"/>
            <a:ext cx="3528392" cy="64807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УВИДЕТЬ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988840"/>
            <a:ext cx="3528392" cy="64807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МЕЧТАТЬ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4581128"/>
            <a:ext cx="3528392" cy="64807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ТВОРИТЬ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3717032"/>
            <a:ext cx="3528392" cy="64807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Franklin Gothic Medium" pitchFamily="34" charset="0"/>
              </a:rPr>
              <a:t>ВЕРИТЬ</a:t>
            </a:r>
            <a:endParaRPr lang="ru-RU" sz="32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5517232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Содержит ли словосочетание законченную информацию?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58417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Franklin Gothic Medium" pitchFamily="34" charset="0"/>
                <a:ea typeface="Calibri"/>
              </a:rPr>
              <a:t>ПРЕДЛОЖЕНИЕ </a:t>
            </a:r>
            <a:r>
              <a:rPr lang="ru-RU" b="1" dirty="0" smtClean="0">
                <a:solidFill>
                  <a:srgbClr val="C00000"/>
                </a:solidFill>
                <a:latin typeface="Franklin Gothic Medium" pitchFamily="34" charset="0"/>
                <a:ea typeface="Calibri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Franklin Gothic Medium" pitchFamily="34" charset="0"/>
                <a:ea typeface="Calibri"/>
              </a:rPr>
            </a:br>
            <a:r>
              <a:rPr lang="ru-RU" b="1" dirty="0" smtClean="0">
                <a:solidFill>
                  <a:srgbClr val="C00000"/>
                </a:solidFill>
                <a:latin typeface="Franklin Gothic Medium" pitchFamily="34" charset="0"/>
                <a:ea typeface="Calibri"/>
              </a:rPr>
              <a:t>КАК </a:t>
            </a:r>
            <a:r>
              <a:rPr lang="ru-RU" b="1" dirty="0">
                <a:solidFill>
                  <a:srgbClr val="C00000"/>
                </a:solidFill>
                <a:latin typeface="Franklin Gothic Medium" pitchFamily="34" charset="0"/>
                <a:ea typeface="Calibri"/>
              </a:rPr>
              <a:t>ЕДИНИЦА СИНТАКСИСА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445224"/>
            <a:ext cx="5360640" cy="7920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УРОК РУССКОГО ЯЗЫКА В 5 КЛАССЕ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УМК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Т.А.Ладыженской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247" y="0"/>
            <a:ext cx="8013576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НЕЗАКОНЧЕННОЕ ПРЕДЛОЖЕНИЕ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676456" cy="60932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Предложение – основная единица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____________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Предложение характеризуется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_____________________________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законченностью.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 предложении слова связаны по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______________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 предложении есть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_________________________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(подлежащее и сказуемое)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 устной речи одно предложение от другого отделяется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________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а на письме –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____________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Сигналом конца предложения является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___________________________________________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247" y="0"/>
            <a:ext cx="8013576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НЕЗАКОНЧЕННОЕ ПРЕДЛОЖЕНИЕ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676456" cy="609329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Предложение – основная единица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синтаксиса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Предложение характеризуется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смысловой и интонационной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законченностью.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 предложении слова связаны по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смыслу и грамматически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 предложении есть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грамматическая основа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(подлежащее и сказуемое)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 устной речи одно предложение от другого отделяется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паузами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а на письме –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знаками препинания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Сигналом конца предложения является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интонация конца предложения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4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403" y="274638"/>
            <a:ext cx="4188395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Franklin Gothic Medium" pitchFamily="34" charset="0"/>
              </a:rPr>
              <a:t>ТВОРЧЕСКАЯ РАБОТА</a:t>
            </a:r>
            <a:endParaRPr lang="ru-RU" sz="36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980728"/>
            <a:ext cx="3898776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Зима </a:t>
            </a:r>
            <a:r>
              <a:rPr lang="ru-RU" dirty="0">
                <a:latin typeface="Franklin Gothic Medium" pitchFamily="34" charset="0"/>
              </a:rPr>
              <a:t>недаром злится,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Прошла её пора —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Весна в окно стучится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И гонит со двора. </a:t>
            </a:r>
          </a:p>
          <a:p>
            <a:pPr marL="0" indent="0">
              <a:buNone/>
            </a:pPr>
            <a:endParaRPr lang="ru-RU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И </a:t>
            </a:r>
            <a:r>
              <a:rPr lang="ru-RU" dirty="0">
                <a:latin typeface="Franklin Gothic Medium" pitchFamily="34" charset="0"/>
              </a:rPr>
              <a:t>всё засуетилось,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Всё нудит Зиму вон —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И жаворонки в небе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Уж подняли трезвон. </a:t>
            </a:r>
          </a:p>
          <a:p>
            <a:pPr marL="0" indent="0">
              <a:buNone/>
            </a:pPr>
            <a:endParaRPr lang="ru-RU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Весна, на, Зима</a:t>
            </a:r>
            <a:r>
              <a:rPr lang="ru-RU" dirty="0">
                <a:latin typeface="Franklin Gothic Medium" pitchFamily="34" charset="0"/>
              </a:rPr>
              <a:t>, ещё</a:t>
            </a:r>
            <a:r>
              <a:rPr lang="ru-RU" dirty="0" smtClean="0">
                <a:latin typeface="Franklin Gothic Medium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хлопотать, и, ворчать.</a:t>
            </a:r>
            <a:endParaRPr lang="ru-RU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</a:t>
            </a:r>
            <a:r>
              <a:rPr lang="ru-RU" dirty="0" smtClean="0">
                <a:latin typeface="Franklin Gothic Medium" pitchFamily="34" charset="0"/>
              </a:rPr>
              <a:t>Шуметь, в, глаза, лишь,</a:t>
            </a:r>
          </a:p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И, пуще, та, ей, хохотать.</a:t>
            </a:r>
            <a:endParaRPr lang="ru-RU" dirty="0">
              <a:latin typeface="Franklin Gothic Medium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34563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3454796" cy="30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76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403" y="274638"/>
            <a:ext cx="4188395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Franklin Gothic Medium" pitchFamily="34" charset="0"/>
              </a:rPr>
              <a:t>ТВОРЧЕСКАЯ РАБОТА</a:t>
            </a:r>
            <a:endParaRPr lang="ru-RU" sz="36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096" y="980728"/>
            <a:ext cx="3466728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Зима </a:t>
            </a:r>
            <a:r>
              <a:rPr lang="ru-RU" dirty="0">
                <a:latin typeface="Franklin Gothic Medium" pitchFamily="34" charset="0"/>
              </a:rPr>
              <a:t>недаром злится,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Прошла её пора —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Весна в окно стучится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И гонит со двора. </a:t>
            </a:r>
          </a:p>
          <a:p>
            <a:pPr marL="0" indent="0">
              <a:buNone/>
            </a:pPr>
            <a:endParaRPr lang="ru-RU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И </a:t>
            </a:r>
            <a:r>
              <a:rPr lang="ru-RU" dirty="0">
                <a:latin typeface="Franklin Gothic Medium" pitchFamily="34" charset="0"/>
              </a:rPr>
              <a:t>всё засуетилось,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Всё нудит Зиму вон —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И жаворонки в небе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Уж подняли трезвон. </a:t>
            </a:r>
          </a:p>
          <a:p>
            <a:pPr marL="0" indent="0">
              <a:buNone/>
            </a:pPr>
            <a:endParaRPr lang="ru-RU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Franklin Gothic Medium" pitchFamily="34" charset="0"/>
              </a:rPr>
              <a:t> Зима </a:t>
            </a:r>
            <a:r>
              <a:rPr lang="ru-RU" dirty="0">
                <a:latin typeface="Franklin Gothic Medium" pitchFamily="34" charset="0"/>
              </a:rPr>
              <a:t>еще хлопочет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И на Весну ворчит.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Та ей в глаза хохочет</a:t>
            </a:r>
          </a:p>
          <a:p>
            <a:pPr marL="0" indent="0">
              <a:buNone/>
            </a:pPr>
            <a:r>
              <a:rPr lang="ru-RU" dirty="0">
                <a:latin typeface="Franklin Gothic Medium" pitchFamily="34" charset="0"/>
              </a:rPr>
              <a:t> И пуще лишь шумит</a:t>
            </a:r>
            <a:r>
              <a:rPr lang="ru-RU" dirty="0" smtClean="0">
                <a:latin typeface="Franklin Gothic Medium" pitchFamily="34" charset="0"/>
              </a:rPr>
              <a:t>.</a:t>
            </a:r>
            <a:endParaRPr lang="ru-RU" dirty="0">
              <a:latin typeface="Franklin Gothic Medium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34563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3454796" cy="30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580112" y="5146639"/>
            <a:ext cx="792088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092280" y="5146639"/>
            <a:ext cx="1224136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092280" y="5229200"/>
            <a:ext cx="1224136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87239" y="5479148"/>
            <a:ext cx="1129177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201094" y="5576130"/>
            <a:ext cx="1115322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12668" y="5877272"/>
            <a:ext cx="363488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479405" y="5877272"/>
            <a:ext cx="1053035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478185" y="5977912"/>
            <a:ext cx="1054255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478185" y="6267929"/>
            <a:ext cx="1008112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478185" y="6365839"/>
            <a:ext cx="1008112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98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36162" y="274638"/>
            <a:ext cx="2650638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ЧУДО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43608" y="260648"/>
            <a:ext cx="5472608" cy="6408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Ты ещё не видел чуда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Никогда не видел чуда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Вот беда – не видел чуда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Так сходи и посмотри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Ты  увидишь просто чудо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Удивительное чудо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Там, где магазин «Посуда»,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Возле дома номер три,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Сквозь асфальт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 перекрёстка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Пробивается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берёзка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564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ВСПОМИНАЕМ, ПОВТОРЯЕМ!</vt:lpstr>
      <vt:lpstr>ВСПОМИНАЕМ, ПОВТОРЯЕМ!</vt:lpstr>
      <vt:lpstr>СОСТАВЬТЕ СЛОВОСОЧЕТАНИЯ</vt:lpstr>
      <vt:lpstr>ПРЕДЛОЖЕНИЕ  КАК ЕДИНИЦА СИНТАКСИСА</vt:lpstr>
      <vt:lpstr>НЕЗАКОНЧЕННОЕ ПРЕДЛОЖЕНИЕ</vt:lpstr>
      <vt:lpstr>НЕЗАКОНЧЕННОЕ ПРЕДЛОЖЕНИЕ</vt:lpstr>
      <vt:lpstr>ТВОРЧЕСКАЯ РАБОТА</vt:lpstr>
      <vt:lpstr>ТВОРЧЕСКАЯ РАБОТА</vt:lpstr>
      <vt:lpstr>ЧУДО</vt:lpstr>
      <vt:lpstr>ЧУДО</vt:lpstr>
      <vt:lpstr>ПОДЧЕРКНИ ГРАММАТИЧЕСКУЮ ОСНОВУ</vt:lpstr>
      <vt:lpstr>ПОДВЕДЕМ 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 КАК ЕДИНИЦА СИНТАКСИСА</dc:title>
  <cp:lastModifiedBy>User</cp:lastModifiedBy>
  <cp:revision>10</cp:revision>
  <dcterms:modified xsi:type="dcterms:W3CDTF">2017-03-30T05:15:49Z</dcterms:modified>
</cp:coreProperties>
</file>