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28" r:id="rId13"/>
    <p:sldMasterId id="2147483840" r:id="rId14"/>
  </p:sldMasterIdLst>
  <p:notesMasterIdLst>
    <p:notesMasterId r:id="rId33"/>
  </p:notesMasterIdLst>
  <p:sldIdLst>
    <p:sldId id="257" r:id="rId15"/>
    <p:sldId id="265" r:id="rId16"/>
    <p:sldId id="278" r:id="rId17"/>
    <p:sldId id="280" r:id="rId18"/>
    <p:sldId id="281" r:id="rId19"/>
    <p:sldId id="286" r:id="rId20"/>
    <p:sldId id="275" r:id="rId21"/>
    <p:sldId id="276" r:id="rId22"/>
    <p:sldId id="274" r:id="rId23"/>
    <p:sldId id="277" r:id="rId24"/>
    <p:sldId id="283" r:id="rId25"/>
    <p:sldId id="285" r:id="rId26"/>
    <p:sldId id="272" r:id="rId27"/>
    <p:sldId id="271" r:id="rId28"/>
    <p:sldId id="268" r:id="rId29"/>
    <p:sldId id="269" r:id="rId30"/>
    <p:sldId id="270" r:id="rId31"/>
    <p:sldId id="27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4A71F-05F1-4F60-8984-2190D1739378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C858C-E2B2-43FD-A1C1-81F685746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9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B46E-B95C-4AC3-8DE7-FE339BCC740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898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197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463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656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822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759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598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610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388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8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848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986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530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75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0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161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356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886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606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77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191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087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599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097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034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295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804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511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5143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580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89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453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273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694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499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872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844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111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795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65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751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66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594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391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9315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473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8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16.11.2013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3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23705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8502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2290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126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749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42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697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47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7251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9014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404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68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65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18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54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5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39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98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69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70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64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31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08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32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9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2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65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85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38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08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73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81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02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55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462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512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076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73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72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05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07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67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49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062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7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58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3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289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584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495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821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558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300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1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3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686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088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232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750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367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150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068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11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12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3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767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263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50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918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497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692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183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153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042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3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910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095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548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957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22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970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598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735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147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9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035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561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86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374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786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913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369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0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946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5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3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3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2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pic>
        <p:nvPicPr>
          <p:cNvPr id="14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8229600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7B1F-C5AC-4B54-93C8-9891C673D4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8C59-5D4A-4D4F-9A28-AD16BB927A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0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0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6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5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6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4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4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3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2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a97f3_98043626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404664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Перед вами дорога. Она ведёт в страну Грамотности. Мы совершим увлекательное путешествие в эту удивительную страну</a:t>
            </a:r>
            <a:r>
              <a:rPr lang="ru-RU" sz="2400" b="1" i="1" dirty="0">
                <a:solidFill>
                  <a:srgbClr val="C00000"/>
                </a:solidFill>
              </a:rPr>
              <a:t>.</a:t>
            </a:r>
            <a:r>
              <a:rPr lang="ru-RU" sz="2400" b="1" i="1" dirty="0" smtClean="0">
                <a:solidFill>
                  <a:srgbClr val="C00000"/>
                </a:solidFill>
              </a:rPr>
              <a:t>  В дорогу, друзья!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y_narod_ru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19672" y="2132856"/>
            <a:ext cx="4680520" cy="272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Составьте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 запишите предложения из данных слов в тетради. </a:t>
            </a:r>
            <a:endParaRPr lang="ru-RU" sz="2000" b="1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Задумались части речи.  Перестали спорить. Они жили дружной семьёй.</a:t>
            </a:r>
            <a:endParaRPr lang="ru-RU" sz="2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endParaRPr lang="ru-RU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a97f3_98043626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404664"/>
            <a:ext cx="5760640" cy="4741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Составьте предложение</a:t>
            </a:r>
            <a:endParaRPr lang="ru-RU" sz="2400" b="1" dirty="0">
              <a:solidFill>
                <a:schemeClr val="accent6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, и, от, про, с, а, к, по, за, но, из, о, когда. </a:t>
            </a: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12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0001-001-Avtor-raboty-uchitel-nachalnykh-klassov-MOU-SOSH-49-g.-Volgogra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43608" y="980728"/>
            <a:ext cx="7704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Предлоги: </a:t>
            </a:r>
            <a:r>
              <a:rPr lang="ru-RU" b="1" i="1" dirty="0" smtClean="0">
                <a:solidFill>
                  <a:srgbClr val="C00000"/>
                </a:solidFill>
              </a:rPr>
              <a:t>в, на, за, под, к, около, перед, из – за, из – под и др.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b="1" dirty="0" smtClean="0">
                <a:solidFill>
                  <a:srgbClr val="F79646">
                    <a:lumMod val="75000"/>
                  </a:srgbClr>
                </a:solidFill>
              </a:rPr>
              <a:t>Предлоги употребляются с существительными и местоимениями и связывают их с другими самостоятельными словами.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Союзы: </a:t>
            </a:r>
            <a:r>
              <a:rPr lang="ru-RU" b="1" i="1" dirty="0" smtClean="0">
                <a:solidFill>
                  <a:srgbClr val="C00000"/>
                </a:solidFill>
              </a:rPr>
              <a:t>и, а, но, что, когда, если, потому что и др.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                    </a:t>
            </a:r>
            <a:r>
              <a:rPr lang="ru-RU" b="1" dirty="0" smtClean="0">
                <a:solidFill>
                  <a:srgbClr val="F79646">
                    <a:lumMod val="75000"/>
                  </a:srgbClr>
                </a:solidFill>
              </a:rPr>
              <a:t> Союзы связывают члены предложения и части сложного  </a:t>
            </a:r>
          </a:p>
          <a:p>
            <a:r>
              <a:rPr lang="ru-RU" b="1" dirty="0" smtClean="0">
                <a:solidFill>
                  <a:srgbClr val="F79646">
                    <a:lumMod val="75000"/>
                  </a:srgbClr>
                </a:solidFill>
              </a:rPr>
              <a:t>                        предложения.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                         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Частицы: </a:t>
            </a:r>
            <a:r>
              <a:rPr lang="ru-RU" b="1" i="1" dirty="0" smtClean="0">
                <a:solidFill>
                  <a:srgbClr val="C00000"/>
                </a:solidFill>
              </a:rPr>
              <a:t>не, бы, же, ли, разве, неужели и др.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                          </a:t>
            </a:r>
            <a:r>
              <a:rPr lang="ru-RU" b="1" dirty="0" smtClean="0">
                <a:solidFill>
                  <a:srgbClr val="F79646">
                    <a:lumMod val="75000"/>
                  </a:srgbClr>
                </a:solidFill>
              </a:rPr>
              <a:t>Частицы придают оттенки значения членам предложения</a:t>
            </a:r>
          </a:p>
          <a:p>
            <a:r>
              <a:rPr lang="ru-RU" b="1" dirty="0" smtClean="0">
                <a:solidFill>
                  <a:srgbClr val="F79646">
                    <a:lumMod val="75000"/>
                  </a:srgbClr>
                </a:solidFill>
              </a:rPr>
              <a:t>                             и всему предложению в целом. </a:t>
            </a:r>
            <a:r>
              <a:rPr lang="ru-RU" b="1" dirty="0" smtClean="0">
                <a:solidFill>
                  <a:prstClr val="black"/>
                </a:solidFill>
              </a:rPr>
              <a:t>                 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                  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troskin_i_dydy_fedor_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3568" y="1640841"/>
            <a:ext cx="2520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Самостоятельные части речи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Можно задать вопрос</a:t>
            </a:r>
          </a:p>
          <a:p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Являются членами предложения</a:t>
            </a:r>
          </a:p>
          <a:p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Имеют лексическое значение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1700808"/>
            <a:ext cx="280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Служебные части речи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Нельзя </a:t>
            </a:r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задать вопрос</a:t>
            </a:r>
          </a:p>
          <a:p>
            <a:pPr lvl="0"/>
            <a:endParaRPr lang="ru-RU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Не являются </a:t>
            </a:r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членами предложения</a:t>
            </a:r>
          </a:p>
          <a:p>
            <a:pPr lvl="0"/>
            <a:endParaRPr lang="ru-RU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Не имеют лексического значения</a:t>
            </a:r>
            <a:endParaRPr lang="ru-RU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lvl="0" indent="-285750">
              <a:buFont typeface="Wingdings" pitchFamily="2" charset="2"/>
              <a:buChar char="v"/>
            </a:pPr>
            <a:endParaRPr lang="ru-RU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Физкультминутка. </a:t>
            </a:r>
            <a:r>
              <a:rPr lang="ru-RU" sz="4000" dirty="0">
                <a:ea typeface="Times New Roman"/>
                <a:cs typeface="Times New Roman"/>
              </a:rPr>
              <a:t/>
            </a:r>
            <a:br>
              <a:rPr lang="ru-RU" sz="40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5100" dirty="0" smtClean="0">
                <a:latin typeface="Times New Roman"/>
                <a:ea typeface="Times New Roman"/>
                <a:cs typeface="Times New Roman"/>
              </a:rPr>
              <a:t>              Руки </a:t>
            </a:r>
            <a:r>
              <a:rPr lang="ru-RU" sz="5100" dirty="0">
                <a:latin typeface="Times New Roman"/>
                <a:ea typeface="Times New Roman"/>
                <a:cs typeface="Times New Roman"/>
              </a:rPr>
              <a:t>подняли и покачали – </a:t>
            </a:r>
            <a:endParaRPr lang="ru-RU" sz="51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100" dirty="0" smtClean="0">
                <a:latin typeface="Times New Roman"/>
                <a:ea typeface="Times New Roman"/>
                <a:cs typeface="Times New Roman"/>
              </a:rPr>
              <a:t>               Это </a:t>
            </a:r>
            <a:r>
              <a:rPr lang="ru-RU" sz="5100" dirty="0">
                <a:latin typeface="Times New Roman"/>
                <a:ea typeface="Times New Roman"/>
                <a:cs typeface="Times New Roman"/>
              </a:rPr>
              <a:t>деревья в лесу.</a:t>
            </a:r>
            <a:endParaRPr lang="ru-RU" sz="51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100" dirty="0" smtClean="0">
                <a:latin typeface="Times New Roman"/>
                <a:ea typeface="Times New Roman"/>
                <a:cs typeface="Times New Roman"/>
              </a:rPr>
              <a:t>               Руки </a:t>
            </a:r>
            <a:r>
              <a:rPr lang="ru-RU" sz="5100" dirty="0">
                <a:latin typeface="Times New Roman"/>
                <a:ea typeface="Times New Roman"/>
                <a:cs typeface="Times New Roman"/>
              </a:rPr>
              <a:t>качнули, кисти встряхнули – </a:t>
            </a:r>
            <a:endParaRPr lang="ru-RU" sz="51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100" dirty="0" smtClean="0">
                <a:latin typeface="Times New Roman"/>
                <a:ea typeface="Times New Roman"/>
                <a:cs typeface="Times New Roman"/>
              </a:rPr>
              <a:t>               Ветер </a:t>
            </a:r>
            <a:r>
              <a:rPr lang="ru-RU" sz="5100" dirty="0">
                <a:latin typeface="Times New Roman"/>
                <a:ea typeface="Times New Roman"/>
                <a:cs typeface="Times New Roman"/>
              </a:rPr>
              <a:t>сбивает росу.</a:t>
            </a:r>
            <a:endParaRPr lang="ru-RU" sz="51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100" dirty="0" smtClean="0">
                <a:latin typeface="Times New Roman"/>
                <a:ea typeface="Times New Roman"/>
                <a:cs typeface="Times New Roman"/>
              </a:rPr>
              <a:t>               В </a:t>
            </a:r>
            <a:r>
              <a:rPr lang="ru-RU" sz="5100" dirty="0">
                <a:latin typeface="Times New Roman"/>
                <a:ea typeface="Times New Roman"/>
                <a:cs typeface="Times New Roman"/>
              </a:rPr>
              <a:t>стороны руки, плавно помашем – </a:t>
            </a:r>
            <a:endParaRPr lang="ru-RU" sz="51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100" dirty="0" smtClean="0">
                <a:latin typeface="Times New Roman"/>
                <a:ea typeface="Times New Roman"/>
                <a:cs typeface="Times New Roman"/>
              </a:rPr>
              <a:t>               Это </a:t>
            </a:r>
            <a:r>
              <a:rPr lang="ru-RU" sz="5100" dirty="0">
                <a:latin typeface="Times New Roman"/>
                <a:ea typeface="Times New Roman"/>
                <a:cs typeface="Times New Roman"/>
              </a:rPr>
              <a:t>к нам птицы летят.</a:t>
            </a:r>
            <a:endParaRPr lang="ru-RU" sz="44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100" dirty="0" smtClean="0">
                <a:latin typeface="Times New Roman"/>
                <a:ea typeface="Times New Roman"/>
                <a:cs typeface="Times New Roman"/>
              </a:rPr>
              <a:t>               Как они </a:t>
            </a:r>
            <a:r>
              <a:rPr lang="ru-RU" sz="5100" dirty="0">
                <a:latin typeface="Times New Roman"/>
                <a:ea typeface="Times New Roman"/>
                <a:cs typeface="Times New Roman"/>
              </a:rPr>
              <a:t>сядут, тоже покажем – </a:t>
            </a:r>
            <a:endParaRPr lang="ru-RU" sz="51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100" dirty="0" smtClean="0">
                <a:latin typeface="Times New Roman"/>
                <a:ea typeface="Times New Roman"/>
                <a:cs typeface="Times New Roman"/>
              </a:rPr>
              <a:t>               Руки </a:t>
            </a:r>
            <a:r>
              <a:rPr lang="ru-RU" sz="5100" dirty="0">
                <a:latin typeface="Times New Roman"/>
                <a:ea typeface="Times New Roman"/>
                <a:cs typeface="Times New Roman"/>
              </a:rPr>
              <a:t>сложили вот так.</a:t>
            </a:r>
            <a:endParaRPr lang="ru-RU" sz="5100" dirty="0"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7" descr="MCj043823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680"/>
            <a:ext cx="1501775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MCj043823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82900"/>
            <a:ext cx="14732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MCj043241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0162"/>
            <a:ext cx="1644650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98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_lesu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71800" y="836712"/>
            <a:ext cx="3456384" cy="568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79646">
                    <a:lumMod val="75000"/>
                  </a:srgbClr>
                </a:solidFill>
              </a:rPr>
              <a:t>ТЕСТ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rgbClr val="F79646">
                    <a:lumMod val="75000"/>
                  </a:srgbClr>
                </a:solidFill>
              </a:rPr>
              <a:t>Ключ: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1 – а </a:t>
            </a:r>
            <a:endParaRPr lang="ru-RU" sz="2000" dirty="0"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    2 – б </a:t>
            </a:r>
            <a:endParaRPr lang="ru-RU" sz="2000" dirty="0"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    3 – в </a:t>
            </a:r>
            <a:endParaRPr lang="ru-RU" sz="2000" dirty="0"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    4 – в</a:t>
            </a:r>
            <a:endParaRPr lang="ru-RU" sz="2000" dirty="0"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    5 – а </a:t>
            </a:r>
            <a:endParaRPr lang="ru-RU" sz="2000" dirty="0"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    6 – б</a:t>
            </a:r>
            <a:endParaRPr lang="ru-RU" sz="2000" dirty="0"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     7 –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а</a:t>
            </a:r>
            <a:endParaRPr lang="ru-RU" sz="2000" dirty="0" smtClean="0"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8 - б</a:t>
            </a:r>
            <a:endParaRPr lang="ru-RU" sz="2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Выставление оценок за тест: нет ошибок – «5» , 1-2 ошибки  - «4»,  3 -4 ошибки – «3»</a:t>
            </a:r>
            <a:endParaRPr lang="ru-RU" dirty="0">
              <a:ea typeface="Times New Roman"/>
              <a:cs typeface="Times New Roman"/>
            </a:endParaRPr>
          </a:p>
          <a:p>
            <a:pPr algn="ctr"/>
            <a:r>
              <a:rPr lang="ru-RU" sz="2000" b="1" i="1" dirty="0" smtClean="0">
                <a:solidFill>
                  <a:srgbClr val="F79646">
                    <a:lumMod val="75000"/>
                  </a:srgbClr>
                </a:solidFill>
              </a:rPr>
              <a:t>1.</a:t>
            </a:r>
            <a:endParaRPr lang="ru-RU" sz="2000" b="1" i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9" name="TextBox 8"/>
          <p:cNvSpPr txBox="1"/>
          <p:nvPr/>
        </p:nvSpPr>
        <p:spPr>
          <a:xfrm>
            <a:off x="1403648" y="1556792"/>
            <a:ext cx="6984776" cy="2510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400" b="1" i="1" dirty="0" smtClean="0">
                <a:solidFill>
                  <a:prstClr val="black"/>
                </a:solidFill>
              </a:rPr>
              <a:t>РЕФЛЕКСИЯ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1. Сегодня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на уроке мы вспомнили……</a:t>
            </a:r>
            <a:endParaRPr lang="ru-RU" sz="2400" dirty="0"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2. Сегодня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на уроке мы узнали………</a:t>
            </a:r>
            <a:endParaRPr lang="ru-RU" sz="2400" dirty="0"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200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3. Сегодня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мы на уроке говорили о……</a:t>
            </a:r>
            <a:endParaRPr lang="ru-RU" sz="2400" dirty="0">
              <a:ea typeface="Times New Roman"/>
              <a:cs typeface="Times New Roman"/>
            </a:endParaRPr>
          </a:p>
          <a:p>
            <a:pPr algn="ctr"/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1-001-Stikhi-A.L.-Bar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79512" y="404664"/>
            <a:ext cx="5472608" cy="4644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BBB59">
                    <a:lumMod val="75000"/>
                  </a:srgbClr>
                </a:solidFill>
              </a:rPr>
              <a:t>Домашнее задание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Написать мини-сочинение на тему: «Моя любимая часть речи» или «Какие отличия самостоятельных частей речи от служебных я знаю». </a:t>
            </a:r>
            <a:endParaRPr lang="ru-RU" sz="2400" dirty="0"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Составьте 2-3 деформированных предложения (загадки); нарисуйте отгадки.</a:t>
            </a: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       Упражнение №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189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_lesu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71800" y="836712"/>
            <a:ext cx="34563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</a:rPr>
              <a:t>Итак, друзья, наше  путешествие подошло к концу.</a:t>
            </a:r>
          </a:p>
          <a:p>
            <a:endParaRPr lang="ru-RU" sz="2000" b="1" dirty="0" smtClean="0">
              <a:solidFill>
                <a:srgbClr val="F79646">
                  <a:lumMod val="75000"/>
                </a:srgbClr>
              </a:solidFill>
            </a:endParaRPr>
          </a:p>
          <a:p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</a:rPr>
              <a:t>Мы рассмотрели все самостоятельные и служебные части речи и выполнили  все  задания. </a:t>
            </a:r>
          </a:p>
          <a:p>
            <a:endParaRPr lang="ru-RU" sz="2000" b="1" dirty="0" smtClean="0">
              <a:solidFill>
                <a:srgbClr val="F79646">
                  <a:lumMod val="75000"/>
                </a:srgbClr>
              </a:solidFill>
            </a:endParaRPr>
          </a:p>
          <a:p>
            <a:endParaRPr lang="ru-RU" sz="2000" b="1" dirty="0" smtClean="0">
              <a:solidFill>
                <a:srgbClr val="F79646">
                  <a:lumMod val="75000"/>
                </a:srgbClr>
              </a:solidFill>
            </a:endParaRPr>
          </a:p>
          <a:p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</a:rPr>
              <a:t>Но только не подумайте, что это всё, чем знаменита страна Грамотности.  У неё есть для вас ещё много неразгаданных тайн и загадок. Они ждут  вас!</a:t>
            </a:r>
            <a:endParaRPr lang="ru-RU" sz="2000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/>
                <a:ea typeface="Times New Roman"/>
              </a:rPr>
              <a:t>Послушайте </a:t>
            </a:r>
            <a:r>
              <a:rPr lang="ru-RU" sz="2400" b="1" dirty="0">
                <a:latin typeface="Times New Roman"/>
                <a:ea typeface="Times New Roman"/>
              </a:rPr>
              <a:t>сказку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      В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одном волшебном королевстве жили—были необычные жители. Одни из них были очень важные. Это были Самостоятельные части речи, которые считали себя самыми главными, а другие жители королевства несли службу, помогали им. Это были Служебные части речи. Жили Части речи очень дружно. Служебные части речи верно служили Самостоятельным:</a:t>
            </a:r>
            <a:endParaRPr lang="ru-RU" sz="2800" b="1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	помогали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словам в предложении принять нужную форму;</a:t>
            </a:r>
            <a:endParaRPr lang="ru-RU" sz="2800" b="1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	связывали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слова в предложении и части предложения;</a:t>
            </a:r>
            <a:endParaRPr lang="ru-RU" sz="2800" b="1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	вносили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в предложение дополнительный смысл.</a:t>
            </a:r>
            <a:endParaRPr lang="ru-RU" sz="2800" b="1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       А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Самостоятельные части речи были им за это благодарны.</a:t>
            </a:r>
            <a:endParaRPr lang="ru-RU" sz="2800" b="1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       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Однажды в королевстве был парад, и части речи должны были построиться в две колонны: самостоятельные и служебные части речи. Как они хотели пройти перед королем и показать ему, какие они красивые и нужные! Но очень боялись, правильно ли они встали в колонны? </a:t>
            </a:r>
            <a:endParaRPr lang="ru-RU" sz="2800" b="1" dirty="0"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01208"/>
            <a:ext cx="3136701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2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854foto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552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275856" y="260648"/>
            <a:ext cx="53285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FF0000"/>
                </a:solidFill>
              </a:rPr>
              <a:t>мя существительное.</a:t>
            </a:r>
          </a:p>
          <a:p>
            <a:r>
              <a:rPr lang="ru-RU" b="1" dirty="0" smtClean="0">
                <a:solidFill>
                  <a:srgbClr val="C0504D">
                    <a:lumMod val="50000"/>
                  </a:srgbClr>
                </a:solidFill>
              </a:rPr>
              <a:t>Существительные обозначают предметы и отвечают на вопросы  </a:t>
            </a:r>
            <a:r>
              <a:rPr lang="ru-RU" b="1" i="1" dirty="0" smtClean="0">
                <a:solidFill>
                  <a:srgbClr val="FF0000"/>
                </a:solidFill>
              </a:rPr>
              <a:t>кто?  что?</a:t>
            </a:r>
          </a:p>
          <a:p>
            <a:r>
              <a:rPr lang="ru-RU" b="1" dirty="0" smtClean="0">
                <a:solidFill>
                  <a:srgbClr val="C0504D">
                    <a:lumMod val="50000"/>
                  </a:srgbClr>
                </a:solidFill>
              </a:rPr>
              <a:t>Существительные бывают мужского, женского и среднего рода. Имена существительные склоняются, т.е. изменяются по падежам в единственном и множественном числе. </a:t>
            </a:r>
            <a:r>
              <a:rPr lang="ru-RU" b="1" dirty="0" smtClean="0">
                <a:solidFill>
                  <a:srgbClr val="FF0000"/>
                </a:solidFill>
              </a:rPr>
              <a:t>Род, склонение, число и падеж – морфологические признаки существительного</a:t>
            </a:r>
            <a:r>
              <a:rPr lang="ru-RU" b="1" dirty="0" smtClean="0">
                <a:solidFill>
                  <a:srgbClr val="C0504D">
                    <a:lumMod val="50000"/>
                  </a:srgbClr>
                </a:solidFill>
              </a:rPr>
              <a:t>. На них указывает окончание.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школа                    ж.р.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ед.ч.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1 – е </a:t>
            </a:r>
            <a:r>
              <a:rPr lang="ru-RU" b="1" dirty="0" err="1" smtClean="0">
                <a:solidFill>
                  <a:srgbClr val="FF0000"/>
                </a:solidFill>
              </a:rPr>
              <a:t>скл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Им. п.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                                                           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508104" y="321297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08104" y="3212976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08104" y="3212976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08104" y="3212976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7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569" y="56456"/>
            <a:ext cx="9069431" cy="6801543"/>
          </a:xfrm>
        </p:spPr>
      </p:pic>
      <p:sp>
        <p:nvSpPr>
          <p:cNvPr id="5" name="TextBox 4"/>
          <p:cNvSpPr txBox="1"/>
          <p:nvPr/>
        </p:nvSpPr>
        <p:spPr>
          <a:xfrm>
            <a:off x="4716016" y="476672"/>
            <a:ext cx="396044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И</a:t>
            </a:r>
            <a:r>
              <a:rPr lang="ru-RU" sz="2400" b="1" i="1" dirty="0" smtClean="0">
                <a:solidFill>
                  <a:srgbClr val="FF0000"/>
                </a:solidFill>
              </a:rPr>
              <a:t>мя прилагательное. </a:t>
            </a: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Прилагательные зависят от существительных, поэтому и вопросы к ним мы задаём от существительных.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Род, число и падеж – морфологические признаки прилагательного. Они зависят от существительных, которым прилагательное подчиняется и обозначаются окончаниями.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</a:t>
            </a:r>
            <a:r>
              <a:rPr lang="ru-RU" sz="1600" b="1" dirty="0" smtClean="0">
                <a:solidFill>
                  <a:srgbClr val="002060"/>
                </a:solidFill>
              </a:rPr>
              <a:t>прил.              сущ.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         Великим праздником          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м. р.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ед. ч.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</a:t>
            </a:r>
            <a:r>
              <a:rPr lang="ru-RU" b="1" dirty="0" err="1" smtClean="0">
                <a:solidFill>
                  <a:srgbClr val="002060"/>
                </a:solidFill>
              </a:rPr>
              <a:t>Тв</a:t>
            </a:r>
            <a:r>
              <a:rPr lang="ru-RU" b="1" dirty="0" smtClean="0">
                <a:solidFill>
                  <a:srgbClr val="002060"/>
                </a:solidFill>
              </a:rPr>
              <a:t>. П.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436096" y="4077072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516216" y="4149080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2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768ec8de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71400"/>
            <a:ext cx="9144000" cy="8325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11560" y="476672"/>
            <a:ext cx="61206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79646">
                    <a:lumMod val="50000"/>
                  </a:srgbClr>
                </a:solidFill>
              </a:rPr>
              <a:t>                           </a:t>
            </a:r>
            <a:r>
              <a:rPr lang="ru-RU" sz="2400" b="1" dirty="0">
                <a:solidFill>
                  <a:srgbClr val="0070C0"/>
                </a:solidFill>
              </a:rPr>
              <a:t>Г</a:t>
            </a:r>
            <a:r>
              <a:rPr lang="ru-RU" sz="2400" b="1" dirty="0" smtClean="0">
                <a:solidFill>
                  <a:srgbClr val="0070C0"/>
                </a:solidFill>
              </a:rPr>
              <a:t>лагол.</a:t>
            </a:r>
          </a:p>
          <a:p>
            <a:r>
              <a:rPr lang="ru-RU" b="1" dirty="0" smtClean="0">
                <a:solidFill>
                  <a:srgbClr val="F79646">
                    <a:lumMod val="50000"/>
                  </a:srgbClr>
                </a:solidFill>
              </a:rPr>
              <a:t>      Глагол обозначает действие и отвечает на вопросы </a:t>
            </a:r>
            <a:r>
              <a:rPr lang="ru-RU" b="1" i="1" dirty="0" smtClean="0">
                <a:solidFill>
                  <a:srgbClr val="FF0000"/>
                </a:solidFill>
              </a:rPr>
              <a:t> что</a:t>
            </a:r>
            <a:r>
              <a:rPr lang="ru-RU" b="1" i="1" dirty="0" smtClean="0">
                <a:solidFill>
                  <a:srgbClr val="F79646">
                    <a:lumMod val="50000"/>
                  </a:srgbClr>
                </a:solidFill>
              </a:rPr>
              <a:t>                         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делать?   что сделать?</a:t>
            </a:r>
          </a:p>
          <a:p>
            <a:r>
              <a:rPr lang="ru-RU" b="1" dirty="0" smtClean="0">
                <a:solidFill>
                  <a:srgbClr val="F79646">
                    <a:lumMod val="50000"/>
                  </a:srgbClr>
                </a:solidFill>
              </a:rPr>
              <a:t>Глаголы имеют три времени:</a:t>
            </a:r>
            <a:r>
              <a:rPr lang="ru-RU" b="1" dirty="0" smtClean="0">
                <a:solidFill>
                  <a:srgbClr val="0070C0"/>
                </a:solidFill>
              </a:rPr>
              <a:t> настоящее, прошедшее и будущее.</a:t>
            </a:r>
          </a:p>
          <a:p>
            <a:r>
              <a:rPr lang="ru-RU" b="1" dirty="0" smtClean="0">
                <a:solidFill>
                  <a:srgbClr val="F79646">
                    <a:lumMod val="50000"/>
                  </a:srgbClr>
                </a:solidFill>
              </a:rPr>
              <a:t>В настоящем и будущем времени глаголы спрягаются, то есть изменяются по лицам и числам</a:t>
            </a:r>
          </a:p>
          <a:p>
            <a:r>
              <a:rPr lang="ru-RU" b="1" dirty="0" smtClean="0">
                <a:solidFill>
                  <a:srgbClr val="F79646">
                    <a:lumMod val="50000"/>
                  </a:srgbClr>
                </a:solidFill>
              </a:rPr>
              <a:t>Глаголы с окончаниями </a:t>
            </a:r>
            <a:r>
              <a:rPr lang="ru-RU" b="1" i="1" dirty="0" smtClean="0">
                <a:solidFill>
                  <a:srgbClr val="FF0000"/>
                </a:solidFill>
              </a:rPr>
              <a:t>–ешь, -</a:t>
            </a:r>
            <a:r>
              <a:rPr lang="ru-RU" b="1" i="1" dirty="0" err="1" smtClean="0">
                <a:solidFill>
                  <a:srgbClr val="FF0000"/>
                </a:solidFill>
              </a:rPr>
              <a:t>ет</a:t>
            </a:r>
            <a:r>
              <a:rPr lang="ru-RU" b="1" i="1" dirty="0" smtClean="0">
                <a:solidFill>
                  <a:srgbClr val="FF0000"/>
                </a:solidFill>
              </a:rPr>
              <a:t>, -ем, -</a:t>
            </a:r>
            <a:r>
              <a:rPr lang="ru-RU" b="1" i="1" dirty="0" err="1" smtClean="0">
                <a:solidFill>
                  <a:srgbClr val="FF0000"/>
                </a:solidFill>
              </a:rPr>
              <a:t>ете</a:t>
            </a:r>
            <a:r>
              <a:rPr lang="ru-RU" b="1" i="1" dirty="0" smtClean="0">
                <a:solidFill>
                  <a:srgbClr val="FF0000"/>
                </a:solidFill>
              </a:rPr>
              <a:t>, -</a:t>
            </a:r>
            <a:r>
              <a:rPr lang="ru-RU" b="1" i="1" dirty="0" err="1" smtClean="0">
                <a:solidFill>
                  <a:srgbClr val="FF0000"/>
                </a:solidFill>
              </a:rPr>
              <a:t>ут</a:t>
            </a:r>
            <a:r>
              <a:rPr lang="ru-RU" b="1" i="1" dirty="0" smtClean="0">
                <a:solidFill>
                  <a:srgbClr val="FF0000"/>
                </a:solidFill>
              </a:rPr>
              <a:t>(-ют) </a:t>
            </a:r>
            <a:r>
              <a:rPr lang="ru-RU" b="1" dirty="0" smtClean="0">
                <a:solidFill>
                  <a:srgbClr val="F79646">
                    <a:lumMod val="50000"/>
                  </a:srgbClr>
                </a:solidFill>
              </a:rPr>
              <a:t>относятся к </a:t>
            </a:r>
            <a:r>
              <a:rPr lang="ru-RU" sz="2000" b="1" dirty="0" smtClean="0">
                <a:solidFill>
                  <a:srgbClr val="0070C0"/>
                </a:solidFill>
              </a:rPr>
              <a:t>первому спряжению.</a:t>
            </a:r>
          </a:p>
          <a:p>
            <a:r>
              <a:rPr lang="ru-RU" b="1" dirty="0" smtClean="0">
                <a:solidFill>
                  <a:srgbClr val="F79646">
                    <a:lumMod val="50000"/>
                  </a:srgbClr>
                </a:solidFill>
              </a:rPr>
              <a:t>Глаголы с окончаниями </a:t>
            </a:r>
            <a:r>
              <a:rPr lang="ru-RU" b="1" i="1" dirty="0" smtClean="0">
                <a:solidFill>
                  <a:srgbClr val="FF0000"/>
                </a:solidFill>
              </a:rPr>
              <a:t>–ишь, -</a:t>
            </a:r>
            <a:r>
              <a:rPr lang="ru-RU" b="1" i="1" dirty="0" err="1" smtClean="0">
                <a:solidFill>
                  <a:srgbClr val="FF0000"/>
                </a:solidFill>
              </a:rPr>
              <a:t>ит</a:t>
            </a:r>
            <a:r>
              <a:rPr lang="ru-RU" b="1" i="1" dirty="0" smtClean="0">
                <a:solidFill>
                  <a:srgbClr val="FF0000"/>
                </a:solidFill>
              </a:rPr>
              <a:t>, -им, -</a:t>
            </a:r>
            <a:r>
              <a:rPr lang="ru-RU" b="1" i="1" dirty="0" err="1" smtClean="0">
                <a:solidFill>
                  <a:srgbClr val="FF0000"/>
                </a:solidFill>
              </a:rPr>
              <a:t>ите</a:t>
            </a:r>
            <a:r>
              <a:rPr lang="ru-RU" b="1" i="1" dirty="0" smtClean="0">
                <a:solidFill>
                  <a:srgbClr val="FF0000"/>
                </a:solidFill>
              </a:rPr>
              <a:t>, -</a:t>
            </a:r>
            <a:r>
              <a:rPr lang="ru-RU" b="1" i="1" dirty="0" err="1" smtClean="0">
                <a:solidFill>
                  <a:srgbClr val="FF0000"/>
                </a:solidFill>
              </a:rPr>
              <a:t>ат</a:t>
            </a:r>
            <a:r>
              <a:rPr lang="ru-RU" b="1" i="1" dirty="0" smtClean="0">
                <a:solidFill>
                  <a:srgbClr val="FF0000"/>
                </a:solidFill>
              </a:rPr>
              <a:t>(-</a:t>
            </a:r>
            <a:r>
              <a:rPr lang="ru-RU" b="1" i="1" dirty="0" err="1" smtClean="0">
                <a:solidFill>
                  <a:srgbClr val="FF0000"/>
                </a:solidFill>
              </a:rPr>
              <a:t>ят</a:t>
            </a:r>
            <a:r>
              <a:rPr lang="ru-RU" b="1" i="1" dirty="0" smtClean="0">
                <a:solidFill>
                  <a:srgbClr val="FF0000"/>
                </a:solidFill>
              </a:rPr>
              <a:t>) </a:t>
            </a:r>
            <a:r>
              <a:rPr lang="ru-RU" b="1" dirty="0" smtClean="0">
                <a:solidFill>
                  <a:srgbClr val="F79646">
                    <a:lumMod val="50000"/>
                  </a:srgbClr>
                </a:solidFill>
              </a:rPr>
              <a:t>относятся ко </a:t>
            </a:r>
            <a:r>
              <a:rPr lang="ru-RU" sz="2000" b="1" dirty="0" smtClean="0">
                <a:solidFill>
                  <a:srgbClr val="0070C0"/>
                </a:solidFill>
              </a:rPr>
              <a:t>второму спряжению.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Спряжение, число и лицо – основные морфологические                                           признаки глагола.</a:t>
            </a:r>
          </a:p>
        </p:txBody>
      </p:sp>
    </p:spTree>
    <p:extLst>
      <p:ext uri="{BB962C8B-B14F-4D97-AF65-F5344CB8AC3E}">
        <p14:creationId xmlns:p14="http://schemas.microsoft.com/office/powerpoint/2010/main" val="1518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257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        существительное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прилагательное</a:t>
            </a:r>
          </a:p>
          <a:p>
            <a:pPr>
              <a:buNone/>
            </a:pPr>
            <a:r>
              <a:rPr lang="ru-RU" dirty="0" smtClean="0"/>
              <a:t>самостоятельные                                     числительное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глагол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местоимение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наречие</a:t>
            </a:r>
          </a:p>
          <a:p>
            <a:pPr>
              <a:buNone/>
            </a:pPr>
            <a:r>
              <a:rPr lang="ru-RU" dirty="0" smtClean="0"/>
              <a:t>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предлоги</a:t>
            </a:r>
          </a:p>
          <a:p>
            <a:pPr>
              <a:buNone/>
            </a:pPr>
            <a:r>
              <a:rPr lang="ru-RU" dirty="0" smtClean="0"/>
              <a:t>служебные                                               частицы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союзы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                                        междометия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/>
              <a:t>                                            звукоподражательные слова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2928926" y="1643050"/>
            <a:ext cx="2143140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2928926" y="2000240"/>
            <a:ext cx="2214578" cy="714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2928926" y="2357430"/>
            <a:ext cx="2214578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2928926" y="2714620"/>
            <a:ext cx="2214578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2928926" y="3071810"/>
            <a:ext cx="2214578" cy="714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2928926" y="3286124"/>
            <a:ext cx="2214578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2928926" y="4071942"/>
            <a:ext cx="2214578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2928926" y="4357694"/>
            <a:ext cx="2214578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2928926" y="4643446"/>
            <a:ext cx="2143140" cy="1428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2278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0"/>
            <a:ext cx="8424936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0761"/>
              </p:ext>
            </p:extLst>
          </p:nvPr>
        </p:nvGraphicFramePr>
        <p:xfrm>
          <a:off x="107505" y="0"/>
          <a:ext cx="8711418" cy="6711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8366"/>
                <a:gridCol w="2507714"/>
                <a:gridCol w="2925338"/>
              </a:tblGrid>
              <a:tr h="1702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Самостоятельные части речи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Особая часть речи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Междометие и звукоподражательные слова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Служебные части речи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500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Имя       существительное: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человек, птица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Имя прилагательное: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любимый, добрый, смелый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Имя числительное: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</a:rPr>
                        <a:t>пять, семеро, три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Глагол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:</a:t>
                      </a:r>
                      <a:endParaRPr lang="ru-RU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улыбаться, бежать, думать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Наречие: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</a:rPr>
                        <a:t>дружно,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весело, сегодня, вчера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Местоимение: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ты, я, его, они, мне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/>
                        </a:rPr>
                        <a:t>Ой! Эх! У!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гав-гав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мяу-мяу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Предлог</a:t>
                      </a:r>
                      <a:r>
                        <a:rPr lang="ru-RU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: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</a:rPr>
                        <a:t>от, к, до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2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Союз</a:t>
                      </a:r>
                      <a:r>
                        <a:rPr lang="ru-RU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: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</a:rPr>
                        <a:t>а, но, и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Частица</a:t>
                      </a:r>
                      <a:r>
                        <a:rPr lang="ru-RU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: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</a:rPr>
                        <a:t>ли, не, ни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8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Выставление оценок за работу: нет ошибок – «5» , 1-2 ошибки  - «4»,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sng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3 -4 ошибки – «3»</a:t>
                      </a:r>
                      <a:endParaRPr lang="ru-RU" sz="16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1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y_narod_ru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19672" y="2132856"/>
            <a:ext cx="4680520" cy="272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Составьте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и запишите предложения из данных слов в тетради. </a:t>
            </a: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endParaRPr lang="ru-RU" sz="2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Задуматься,  части, речи.  Перестать,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спорить.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Дружной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они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, жить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, семья.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TS03000763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798</Words>
  <Application>Microsoft Office PowerPoint</Application>
  <PresentationFormat>Экран (4:3)</PresentationFormat>
  <Paragraphs>156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Тема Office</vt:lpstr>
      <vt:lpstr>1_Презентация1</vt:lpstr>
      <vt:lpstr>1_Тема Office</vt:lpstr>
      <vt:lpstr>Презентация1</vt:lpstr>
      <vt:lpstr>2_Презентация1</vt:lpstr>
      <vt:lpstr>3_Презентация1</vt:lpstr>
      <vt:lpstr>4_Презентация1</vt:lpstr>
      <vt:lpstr>6_Презентация1</vt:lpstr>
      <vt:lpstr>7_Презентация1</vt:lpstr>
      <vt:lpstr>8_Презентация1</vt:lpstr>
      <vt:lpstr>9_Презентация1</vt:lpstr>
      <vt:lpstr>10_Презентация1</vt:lpstr>
      <vt:lpstr>11_Презентация1</vt:lpstr>
      <vt:lpstr>1_TS030007630</vt:lpstr>
      <vt:lpstr>Презентация PowerPoint</vt:lpstr>
      <vt:lpstr>Послушайте сказку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Физкультминутка.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42</cp:revision>
  <dcterms:created xsi:type="dcterms:W3CDTF">2013-11-15T10:23:01Z</dcterms:created>
  <dcterms:modified xsi:type="dcterms:W3CDTF">2013-11-16T08:47:48Z</dcterms:modified>
</cp:coreProperties>
</file>