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55"/>
  </p:notesMasterIdLst>
  <p:sldIdLst>
    <p:sldId id="334" r:id="rId2"/>
    <p:sldId id="485" r:id="rId3"/>
    <p:sldId id="474" r:id="rId4"/>
    <p:sldId id="482" r:id="rId5"/>
    <p:sldId id="499" r:id="rId6"/>
    <p:sldId id="483" r:id="rId7"/>
    <p:sldId id="484" r:id="rId8"/>
    <p:sldId id="476" r:id="rId9"/>
    <p:sldId id="337" r:id="rId10"/>
    <p:sldId id="486" r:id="rId11"/>
    <p:sldId id="456" r:id="rId12"/>
    <p:sldId id="487" r:id="rId13"/>
    <p:sldId id="489" r:id="rId14"/>
    <p:sldId id="490" r:id="rId15"/>
    <p:sldId id="491" r:id="rId16"/>
    <p:sldId id="492" r:id="rId17"/>
    <p:sldId id="493" r:id="rId18"/>
    <p:sldId id="494" r:id="rId19"/>
    <p:sldId id="495" r:id="rId20"/>
    <p:sldId id="496" r:id="rId21"/>
    <p:sldId id="497" r:id="rId22"/>
    <p:sldId id="498" r:id="rId23"/>
    <p:sldId id="457" r:id="rId24"/>
    <p:sldId id="471" r:id="rId25"/>
    <p:sldId id="460" r:id="rId26"/>
    <p:sldId id="342" r:id="rId27"/>
    <p:sldId id="472" r:id="rId28"/>
    <p:sldId id="345" r:id="rId29"/>
    <p:sldId id="352" r:id="rId30"/>
    <p:sldId id="356" r:id="rId31"/>
    <p:sldId id="364" r:id="rId32"/>
    <p:sldId id="449" r:id="rId33"/>
    <p:sldId id="458" r:id="rId34"/>
    <p:sldId id="386" r:id="rId35"/>
    <p:sldId id="450" r:id="rId36"/>
    <p:sldId id="463" r:id="rId37"/>
    <p:sldId id="372" r:id="rId38"/>
    <p:sldId id="383" r:id="rId39"/>
    <p:sldId id="433" r:id="rId40"/>
    <p:sldId id="447" r:id="rId41"/>
    <p:sldId id="405" r:id="rId42"/>
    <p:sldId id="465" r:id="rId43"/>
    <p:sldId id="416" r:id="rId44"/>
    <p:sldId id="443" r:id="rId45"/>
    <p:sldId id="422" r:id="rId46"/>
    <p:sldId id="445" r:id="rId47"/>
    <p:sldId id="439" r:id="rId48"/>
    <p:sldId id="440" r:id="rId49"/>
    <p:sldId id="477" r:id="rId50"/>
    <p:sldId id="478" r:id="rId51"/>
    <p:sldId id="479" r:id="rId52"/>
    <p:sldId id="481" r:id="rId53"/>
    <p:sldId id="427" r:id="rId5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588" autoAdjust="0"/>
    <p:restoredTop sz="94684" autoAdjust="0"/>
  </p:normalViewPr>
  <p:slideViewPr>
    <p:cSldViewPr>
      <p:cViewPr varScale="1">
        <p:scale>
          <a:sx n="86" d="100"/>
          <a:sy n="86" d="100"/>
        </p:scale>
        <p:origin x="1338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969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A42FCC-269B-48D7-BAB1-2864A276F015}" type="datetimeFigureOut">
              <a:rPr lang="ru-RU" smtClean="0"/>
              <a:t>29.08.2017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93A57D-AFB3-4D30-AFD2-7CD8D3B1DD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63186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освоение средств моделирования молекулярная интерпретация превращений веществ</a:t>
            </a:r>
          </a:p>
          <a:p>
            <a:endParaRPr lang="ru-RU" dirty="0" smtClean="0"/>
          </a:p>
          <a:p>
            <a:r>
              <a:rPr lang="ru-RU" dirty="0" smtClean="0"/>
              <a:t>превращений веществ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93A57D-AFB3-4D30-AFD2-7CD8D3B1DDE4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72859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технологическая линия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 - это что, из чего, для чего, каким способом делают и почему делают именно так, она включает, таким образом, все «</a:t>
            </a:r>
            <a:r>
              <a:rPr lang="ru-RU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тематизмы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» курса</a:t>
            </a:r>
            <a:endParaRPr lang="ru-R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57C022-B5BB-4980-BB6B-ECD13892773C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79083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FBE12A-57B1-4CBA-84D3-DED40DD2F239}" type="slidenum">
              <a:rPr lang="ru-RU" smtClean="0"/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50230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29.08.2017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29.08.2017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29.08.2017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29.08.2017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29.08.2017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29.08.2017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29.08.2017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29.08.2017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29.08.2017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29.08.2017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29.08.2017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3F1CB203-0582-40F2-BB43-D8BD8F9D13C5}" type="datetimeFigureOut">
              <a:rPr lang="ru-RU" smtClean="0"/>
              <a:t>29.08.2017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5AEEF867-1046-4F0E-A667-8AEEBB8F132F}" type="slidenum">
              <a:rPr lang="ru-RU" smtClean="0"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5.jpeg"/><Relationship Id="rId7" Type="http://schemas.microsoft.com/office/2007/relationships/hdphoto" Target="../media/hdphoto6.wdp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microsoft.com/office/2007/relationships/hdphoto" Target="../media/hdphoto5.wdp"/><Relationship Id="rId9" Type="http://schemas.microsoft.com/office/2007/relationships/hdphoto" Target="../media/hdphoto7.wdp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microsoft.com/office/2007/relationships/hdphoto" Target="../media/hdphoto8.wdp"/><Relationship Id="rId7" Type="http://schemas.openxmlformats.org/officeDocument/2006/relationships/image" Target="../media/image2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jpeg"/><Relationship Id="rId5" Type="http://schemas.openxmlformats.org/officeDocument/2006/relationships/image" Target="http://www.1hleb.ru/upload/medialibrary/3e8/f11bbf82df4c152886ce56de1a3.jpg" TargetMode="External"/><Relationship Id="rId4" Type="http://schemas.openxmlformats.org/officeDocument/2006/relationships/image" Target="../media/image20.jpeg"/><Relationship Id="rId9" Type="http://schemas.openxmlformats.org/officeDocument/2006/relationships/image" Target="../media/image24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1.wdp"/><Relationship Id="rId5" Type="http://schemas.openxmlformats.org/officeDocument/2006/relationships/image" Target="../media/image33.png"/><Relationship Id="rId4" Type="http://schemas.microsoft.com/office/2007/relationships/hdphoto" Target="../media/hdphoto10.wdp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13" Type="http://schemas.openxmlformats.org/officeDocument/2006/relationships/image" Target="../media/image42.jpeg"/><Relationship Id="rId3" Type="http://schemas.microsoft.com/office/2007/relationships/hdphoto" Target="../media/hdphoto12.wdp"/><Relationship Id="rId7" Type="http://schemas.openxmlformats.org/officeDocument/2006/relationships/image" Target="../media/image37.jpeg"/><Relationship Id="rId12" Type="http://schemas.openxmlformats.org/officeDocument/2006/relationships/image" Target="../media/image41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Relationship Id="rId6" Type="http://schemas.microsoft.com/office/2007/relationships/hdphoto" Target="../media/hdphoto13.wdp"/><Relationship Id="rId11" Type="http://schemas.openxmlformats.org/officeDocument/2006/relationships/image" Target="../media/image40.jpeg"/><Relationship Id="rId5" Type="http://schemas.openxmlformats.org/officeDocument/2006/relationships/image" Target="../media/image36.jpeg"/><Relationship Id="rId10" Type="http://schemas.microsoft.com/office/2007/relationships/hdphoto" Target="../media/hdphoto14.wdp"/><Relationship Id="rId4" Type="http://schemas.openxmlformats.org/officeDocument/2006/relationships/image" Target="../media/image35.jpeg"/><Relationship Id="rId9" Type="http://schemas.openxmlformats.org/officeDocument/2006/relationships/image" Target="../media/image39.png"/><Relationship Id="rId14" Type="http://schemas.openxmlformats.org/officeDocument/2006/relationships/image" Target="../media/image4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8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7.jpeg"/><Relationship Id="rId5" Type="http://schemas.openxmlformats.org/officeDocument/2006/relationships/image" Target="../media/image46.png"/><Relationship Id="rId4" Type="http://schemas.microsoft.com/office/2007/relationships/hdphoto" Target="../media/hdphoto15.wdp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51.jpeg"/><Relationship Id="rId7" Type="http://schemas.microsoft.com/office/2007/relationships/hdphoto" Target="../media/hdphoto18.wdp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microsoft.com/office/2007/relationships/hdphoto" Target="../media/hdphoto17.wdp"/><Relationship Id="rId10" Type="http://schemas.openxmlformats.org/officeDocument/2006/relationships/image" Target="../media/image55.png"/><Relationship Id="rId4" Type="http://schemas.openxmlformats.org/officeDocument/2006/relationships/image" Target="../media/image52.png"/><Relationship Id="rId9" Type="http://schemas.openxmlformats.org/officeDocument/2006/relationships/image" Target="http://upload.wikimedia.org/wikipedia/commons/thumb/2/22/Hagley_Mill_Equipment.jpg/250px-Hagley_Mill_Equipment.jpg" TargetMode="Externa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image" Target="../media/image56.png"/><Relationship Id="rId7" Type="http://schemas.openxmlformats.org/officeDocument/2006/relationships/image" Target="../media/image5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0.wdp"/><Relationship Id="rId5" Type="http://schemas.openxmlformats.org/officeDocument/2006/relationships/image" Target="../media/image57.png"/><Relationship Id="rId4" Type="http://schemas.microsoft.com/office/2007/relationships/hdphoto" Target="../media/hdphoto19.wdp"/><Relationship Id="rId9" Type="http://schemas.openxmlformats.org/officeDocument/2006/relationships/image" Target="../media/image60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7" Type="http://schemas.microsoft.com/office/2007/relationships/hdphoto" Target="../media/hdphoto21.wdp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38.xml.rels><?xml version="1.0" encoding="UTF-8" standalone="yes"?>
<Relationships xmlns="http://schemas.openxmlformats.org/package/2006/relationships"><Relationship Id="rId8" Type="http://schemas.microsoft.com/office/2007/relationships/hdphoto" Target="../media/hdphoto24.wdp"/><Relationship Id="rId13" Type="http://schemas.openxmlformats.org/officeDocument/2006/relationships/image" Target="../media/image77.png"/><Relationship Id="rId3" Type="http://schemas.microsoft.com/office/2007/relationships/hdphoto" Target="../media/hdphoto22.wdp"/><Relationship Id="rId7" Type="http://schemas.openxmlformats.org/officeDocument/2006/relationships/image" Target="../media/image74.png"/><Relationship Id="rId12" Type="http://schemas.microsoft.com/office/2007/relationships/hdphoto" Target="../media/hdphoto26.wdp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3.wdp"/><Relationship Id="rId11" Type="http://schemas.openxmlformats.org/officeDocument/2006/relationships/image" Target="../media/image76.png"/><Relationship Id="rId5" Type="http://schemas.openxmlformats.org/officeDocument/2006/relationships/image" Target="../media/image73.png"/><Relationship Id="rId10" Type="http://schemas.microsoft.com/office/2007/relationships/hdphoto" Target="../media/hdphoto25.wdp"/><Relationship Id="rId4" Type="http://schemas.openxmlformats.org/officeDocument/2006/relationships/image" Target="../media/image72.jpeg"/><Relationship Id="rId9" Type="http://schemas.openxmlformats.org/officeDocument/2006/relationships/image" Target="../media/image75.png"/></Relationships>
</file>

<file path=ppt/slides/_rels/slide39.xml.rels><?xml version="1.0" encoding="UTF-8" standalone="yes"?>
<Relationships xmlns="http://schemas.openxmlformats.org/package/2006/relationships"><Relationship Id="rId8" Type="http://schemas.microsoft.com/office/2007/relationships/hdphoto" Target="../media/hdphoto28.wdp"/><Relationship Id="rId3" Type="http://schemas.openxmlformats.org/officeDocument/2006/relationships/image" Target="../media/image79.gif"/><Relationship Id="rId7" Type="http://schemas.openxmlformats.org/officeDocument/2006/relationships/image" Target="../media/image81.pn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4.xml"/><Relationship Id="rId6" Type="http://schemas.microsoft.com/office/2007/relationships/hdphoto" Target="../media/hdphoto27.wdp"/><Relationship Id="rId11" Type="http://schemas.openxmlformats.org/officeDocument/2006/relationships/image" Target="http://home-edu.ru/user/f/00000693/mehanika/05.gif" TargetMode="External"/><Relationship Id="rId5" Type="http://schemas.openxmlformats.org/officeDocument/2006/relationships/image" Target="../media/image80.png"/><Relationship Id="rId10" Type="http://schemas.microsoft.com/office/2007/relationships/hdphoto" Target="../media/hdphoto29.wdp"/><Relationship Id="rId4" Type="http://schemas.openxmlformats.org/officeDocument/2006/relationships/image" Target="http://xlegio.ru/netcat_files/Image/Library/image21.gif" TargetMode="External"/><Relationship Id="rId9" Type="http://schemas.openxmlformats.org/officeDocument/2006/relationships/image" Target="../media/image8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5.jpeg"/><Relationship Id="rId4" Type="http://schemas.microsoft.com/office/2007/relationships/hdphoto" Target="../media/hdphoto30.wdp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microsoft.com/office/2007/relationships/hdphoto" Target="../media/hdphoto31.wdp"/><Relationship Id="rId7" Type="http://schemas.openxmlformats.org/officeDocument/2006/relationships/image" Target="../media/image89.jpe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8.png"/><Relationship Id="rId5" Type="http://schemas.openxmlformats.org/officeDocument/2006/relationships/image" Target="http://ludota.ru/wp-content/uploads/2012/04/ostrov-Lazaretto.jpg" TargetMode="External"/><Relationship Id="rId10" Type="http://schemas.openxmlformats.org/officeDocument/2006/relationships/image" Target="../media/image91.png"/><Relationship Id="rId4" Type="http://schemas.openxmlformats.org/officeDocument/2006/relationships/image" Target="../media/image87.png"/><Relationship Id="rId9" Type="http://schemas.microsoft.com/office/2007/relationships/hdphoto" Target="../media/hdphoto32.wdp"/></Relationships>
</file>

<file path=ppt/slides/_rels/slide42.xml.rels><?xml version="1.0" encoding="UTF-8" standalone="yes"?>
<Relationships xmlns="http://schemas.openxmlformats.org/package/2006/relationships"><Relationship Id="rId3" Type="http://schemas.microsoft.com/office/2007/relationships/hdphoto" Target="../media/hdphoto33.wdp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4.xml"/><Relationship Id="rId5" Type="http://schemas.microsoft.com/office/2007/relationships/hdphoto" Target="../media/hdphoto34.wdp"/><Relationship Id="rId4" Type="http://schemas.openxmlformats.org/officeDocument/2006/relationships/image" Target="../media/image93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openxmlformats.org/officeDocument/2006/relationships/image" Target="../media/image95.jpeg"/><Relationship Id="rId7" Type="http://schemas.openxmlformats.org/officeDocument/2006/relationships/image" Target="../media/image98.pn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7.jpeg"/><Relationship Id="rId5" Type="http://schemas.microsoft.com/office/2007/relationships/hdphoto" Target="../media/hdphoto35.wdp"/><Relationship Id="rId4" Type="http://schemas.openxmlformats.org/officeDocument/2006/relationships/image" Target="../media/image96.png"/><Relationship Id="rId9" Type="http://schemas.microsoft.com/office/2007/relationships/hdphoto" Target="../media/hdphoto36.wdp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microsoft.com/office/2007/relationships/hdphoto" Target="../media/hdphoto37.wdp"/><Relationship Id="rId7" Type="http://schemas.microsoft.com/office/2007/relationships/hdphoto" Target="../media/hdphoto39.wdp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2.png"/><Relationship Id="rId5" Type="http://schemas.microsoft.com/office/2007/relationships/hdphoto" Target="../media/hdphoto38.wdp"/><Relationship Id="rId4" Type="http://schemas.openxmlformats.org/officeDocument/2006/relationships/image" Target="../media/image101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3" Type="http://schemas.microsoft.com/office/2007/relationships/hdphoto" Target="../media/hdphoto5.wdp"/><Relationship Id="rId7" Type="http://schemas.microsoft.com/office/2007/relationships/hdphoto" Target="../media/hdphoto41.wdp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5.png"/><Relationship Id="rId5" Type="http://schemas.microsoft.com/office/2007/relationships/hdphoto" Target="../media/hdphoto40.wdp"/><Relationship Id="rId10" Type="http://schemas.openxmlformats.org/officeDocument/2006/relationships/image" Target="../media/image107.jpeg"/><Relationship Id="rId4" Type="http://schemas.openxmlformats.org/officeDocument/2006/relationships/image" Target="../media/image104.jpeg"/><Relationship Id="rId9" Type="http://schemas.microsoft.com/office/2007/relationships/hdphoto" Target="../media/hdphoto42.wdp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png"/><Relationship Id="rId3" Type="http://schemas.openxmlformats.org/officeDocument/2006/relationships/image" Target="../media/image109.jpeg"/><Relationship Id="rId7" Type="http://schemas.openxmlformats.org/officeDocument/2006/relationships/image" Target="../media/image113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2.jpeg"/><Relationship Id="rId5" Type="http://schemas.openxmlformats.org/officeDocument/2006/relationships/image" Target="../media/image111.jpeg"/><Relationship Id="rId4" Type="http://schemas.openxmlformats.org/officeDocument/2006/relationships/image" Target="../media/image110.jpeg"/><Relationship Id="rId9" Type="http://schemas.microsoft.com/office/2007/relationships/hdphoto" Target="../media/hdphoto43.wdp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4.xml"/><Relationship Id="rId5" Type="http://schemas.microsoft.com/office/2007/relationships/hdphoto" Target="../media/hdphoto44.wdp"/><Relationship Id="rId4" Type="http://schemas.openxmlformats.org/officeDocument/2006/relationships/image" Target="../media/image117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microsoft.com/office/2007/relationships/hdphoto" Target="../media/hdphoto45.wdp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microsoft.com/office/2007/relationships/hdphoto" Target="../media/hdphoto2.wdp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microsoft.com/office/2007/relationships/hdphoto" Target="../media/hdphoto4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  <a14:imgEffect>
                      <a14:saturation sat="66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624"/>
            <a:ext cx="9231273" cy="69041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18454" y="234514"/>
            <a:ext cx="75912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 smtClean="0">
                <a:latin typeface="+mj-lt"/>
              </a:rPr>
              <a:t>Природоведение</a:t>
            </a:r>
          </a:p>
        </p:txBody>
      </p:sp>
      <p:sp>
        <p:nvSpPr>
          <p:cNvPr id="8" name="Подзаголовок 2"/>
          <p:cNvSpPr txBox="1">
            <a:spLocks/>
          </p:cNvSpPr>
          <p:nvPr/>
        </p:nvSpPr>
        <p:spPr>
          <a:xfrm>
            <a:off x="6012160" y="4518811"/>
            <a:ext cx="2952328" cy="1656184"/>
          </a:xfrm>
          <a:prstGeom prst="rect">
            <a:avLst/>
          </a:prstGeom>
        </p:spPr>
        <p:txBody>
          <a:bodyPr>
            <a:noAutofit/>
          </a:bodyPr>
          <a:lstStyle>
            <a:lvl1pPr marL="548640" indent="-411480" algn="l" rtl="0" eaLnBrk="1" latinLnBrk="0" hangingPunct="1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  <a:buFont typeface="Wingdings 2"/>
              <a:buChar char="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68680" indent="-283464" algn="l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Wingdings 2"/>
              <a:buChar char="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33856" indent="-228600" algn="l" rtl="0" eaLnBrk="1" latinLnBrk="0" hangingPunct="1">
              <a:spcBef>
                <a:spcPct val="20000"/>
              </a:spcBef>
              <a:buClr>
                <a:schemeClr val="tx1"/>
              </a:buClr>
              <a:buSzPct val="95000"/>
              <a:buFont typeface="Wingdings"/>
              <a:buChar char=""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53312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Wingdings 3"/>
              <a:buChar char="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5336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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64792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3"/>
              <a:buChar char="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65960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67128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68296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400" b="1" i="1" dirty="0" err="1" smtClean="0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itchFamily="18" charset="0"/>
              </a:rPr>
              <a:t>Е.В.Высоцкая</a:t>
            </a:r>
            <a:r>
              <a:rPr lang="ru-RU" sz="2400" b="1" i="1" dirty="0" smtClean="0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itchFamily="18" charset="0"/>
              </a:rPr>
              <a:t>, </a:t>
            </a:r>
            <a:r>
              <a:rPr lang="ru-RU" sz="2400" b="1" i="1" dirty="0" err="1" smtClean="0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itchFamily="18" charset="0"/>
              </a:rPr>
              <a:t>А.Г.Малин</a:t>
            </a:r>
            <a:r>
              <a:rPr lang="ru-RU" sz="2400" b="1" i="1" dirty="0" smtClean="0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itchFamily="18" charset="0"/>
              </a:rPr>
              <a:t>, </a:t>
            </a:r>
            <a:r>
              <a:rPr lang="ru-RU" sz="2400" b="1" i="1" dirty="0" err="1" smtClean="0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itchFamily="18" charset="0"/>
              </a:rPr>
              <a:t>С.Б.Хребтова</a:t>
            </a:r>
            <a:r>
              <a:rPr lang="ru-RU" sz="2400" b="1" i="1" dirty="0" smtClean="0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itchFamily="18" charset="0"/>
              </a:rPr>
              <a:t>, </a:t>
            </a:r>
            <a:r>
              <a:rPr lang="ru-RU" sz="2400" b="1" i="1" dirty="0" err="1" smtClean="0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itchFamily="18" charset="0"/>
              </a:rPr>
              <a:t>М.А.Янишевская</a:t>
            </a:r>
            <a:endParaRPr lang="ru-RU" sz="2400" b="1" i="1" dirty="0">
              <a:solidFill>
                <a:schemeClr val="accent6">
                  <a:lumMod val="50000"/>
                </a:schemeClr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9" name="Подзаголовок 2"/>
          <p:cNvSpPr txBox="1">
            <a:spLocks/>
          </p:cNvSpPr>
          <p:nvPr/>
        </p:nvSpPr>
        <p:spPr>
          <a:xfrm>
            <a:off x="2792576" y="6281936"/>
            <a:ext cx="3435608" cy="576064"/>
          </a:xfrm>
          <a:prstGeom prst="rect">
            <a:avLst/>
          </a:prstGeom>
        </p:spPr>
        <p:txBody>
          <a:bodyPr>
            <a:noAutofit/>
          </a:bodyPr>
          <a:lstStyle>
            <a:lvl1pPr marL="548640" indent="-411480" algn="l" rtl="0" eaLnBrk="1" latinLnBrk="0" hangingPunct="1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  <a:buFont typeface="Wingdings 2"/>
              <a:buChar char="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68680" indent="-283464" algn="l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Wingdings 2"/>
              <a:buChar char="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33856" indent="-228600" algn="l" rtl="0" eaLnBrk="1" latinLnBrk="0" hangingPunct="1">
              <a:spcBef>
                <a:spcPct val="20000"/>
              </a:spcBef>
              <a:buClr>
                <a:schemeClr val="tx1"/>
              </a:buClr>
              <a:buSzPct val="95000"/>
              <a:buFont typeface="Wingdings"/>
              <a:buChar char=""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53312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Wingdings 3"/>
              <a:buChar char="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5336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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64792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3"/>
              <a:buChar char="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65960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67128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68296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itchFamily="18" charset="0"/>
              </a:rPr>
              <a:t>29 августа 2017 года</a:t>
            </a:r>
            <a:endParaRPr lang="ru-RU" sz="2400" b="1" dirty="0">
              <a:solidFill>
                <a:schemeClr val="accent6">
                  <a:lumMod val="50000"/>
                </a:schemeClr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11560" y="2996952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3600" b="1" i="1" dirty="0" smtClean="0">
                <a:solidFill>
                  <a:schemeClr val="accent6">
                    <a:lumMod val="50000"/>
                  </a:schemeClr>
                </a:solidFill>
                <a:latin typeface="+mj-lt"/>
              </a:rPr>
              <a:t>обновление </a:t>
            </a:r>
            <a:r>
              <a:rPr lang="ru-RU" sz="3600" b="1" i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деятельностного содержания образования</a:t>
            </a:r>
          </a:p>
        </p:txBody>
      </p:sp>
    </p:spTree>
    <p:extLst>
      <p:ext uri="{BB962C8B-B14F-4D97-AF65-F5344CB8AC3E}">
        <p14:creationId xmlns:p14="http://schemas.microsoft.com/office/powerpoint/2010/main" val="24127312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5024" y="404664"/>
            <a:ext cx="5472608" cy="1143000"/>
          </a:xfrm>
        </p:spPr>
        <p:txBody>
          <a:bodyPr>
            <a:noAutofit/>
          </a:bodyPr>
          <a:lstStyle/>
          <a:p>
            <a:pPr algn="l"/>
            <a:r>
              <a:rPr lang="ru-RU" sz="3200" dirty="0" smtClean="0"/>
              <a:t>Что и на каком основании попало в научное рассмотрение?</a:t>
            </a:r>
            <a:endParaRPr lang="ru-RU" sz="3200" dirty="0"/>
          </a:p>
        </p:txBody>
      </p:sp>
      <p:pic>
        <p:nvPicPr>
          <p:cNvPr id="4" name="Picture 8" descr="C:\Users\SKhrebtova\Downloads\DSCF2292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1029"/>
          <a:stretch/>
        </p:blipFill>
        <p:spPr bwMode="auto">
          <a:xfrm>
            <a:off x="5940152" y="404664"/>
            <a:ext cx="2685185" cy="3185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 descr="444"/>
          <p:cNvPicPr/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207" y="3909104"/>
            <a:ext cx="4671544" cy="2312377"/>
          </a:xfrm>
          <a:prstGeom prst="rect">
            <a:avLst/>
          </a:prstGeom>
          <a:noFill/>
          <a:ln>
            <a:noFill/>
          </a:ln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055626"/>
            <a:ext cx="4706838" cy="15930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5126" y="3909104"/>
            <a:ext cx="1471417" cy="2570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Рисунок 9" descr="C:\Users\SKhrebtova\Desktop\Фото\DSC_0323.jpg"/>
          <p:cNvPicPr/>
          <p:nvPr/>
        </p:nvPicPr>
        <p:blipFill rotWithShape="1">
          <a:blip r:embed="rId8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983" r="10816"/>
          <a:stretch/>
        </p:blipFill>
        <p:spPr bwMode="auto">
          <a:xfrm flipH="1">
            <a:off x="7452320" y="3952313"/>
            <a:ext cx="1172616" cy="228737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41831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858132" y="0"/>
            <a:ext cx="7890332" cy="275281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1800"/>
              </a:spcBef>
            </a:pPr>
            <a:r>
              <a:rPr lang="ru-RU" sz="2800" dirty="0" smtClean="0">
                <a:solidFill>
                  <a:schemeClr val="accent1"/>
                </a:solidFill>
              </a:rPr>
              <a:t>ОСНОВНОЕ СОДЕРЖАНИЕ КУРСА: </a:t>
            </a:r>
            <a:r>
              <a:rPr lang="ru-RU" sz="2800" dirty="0" smtClean="0">
                <a:solidFill>
                  <a:schemeClr val="accent6">
                    <a:lumMod val="50000"/>
                  </a:schemeClr>
                </a:solidFill>
              </a:rPr>
              <a:t>как </a:t>
            </a:r>
            <a:r>
              <a:rPr lang="ru-RU" sz="2800" dirty="0">
                <a:solidFill>
                  <a:schemeClr val="accent6">
                    <a:lumMod val="50000"/>
                  </a:schemeClr>
                </a:solidFill>
              </a:rPr>
              <a:t>человек заставил природу работать на </a:t>
            </a:r>
            <a:r>
              <a:rPr lang="ru-RU" sz="2800" dirty="0" smtClean="0">
                <a:solidFill>
                  <a:schemeClr val="accent6">
                    <a:lumMod val="50000"/>
                  </a:schemeClr>
                </a:solidFill>
              </a:rPr>
              <a:t>себя </a:t>
            </a:r>
          </a:p>
          <a:p>
            <a:pPr algn="l">
              <a:spcBef>
                <a:spcPts val="1800"/>
              </a:spcBef>
            </a:pPr>
            <a:r>
              <a:rPr lang="ru-RU" sz="2800" dirty="0" smtClean="0"/>
              <a:t>целенаправленное преобразование «природного» материала</a:t>
            </a:r>
          </a:p>
        </p:txBody>
      </p:sp>
      <p:sp>
        <p:nvSpPr>
          <p:cNvPr id="6" name="Стрелка вниз 5"/>
          <p:cNvSpPr/>
          <p:nvPr/>
        </p:nvSpPr>
        <p:spPr>
          <a:xfrm>
            <a:off x="107504" y="0"/>
            <a:ext cx="936104" cy="686959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трелка вправо 6"/>
          <p:cNvSpPr/>
          <p:nvPr/>
        </p:nvSpPr>
        <p:spPr>
          <a:xfrm>
            <a:off x="976011" y="2276872"/>
            <a:ext cx="7719933" cy="2880320"/>
          </a:xfrm>
          <a:prstGeom prst="rightArrow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b="1" dirty="0">
                <a:latin typeface="+mj-lt"/>
              </a:rPr>
              <a:t>о</a:t>
            </a:r>
            <a:r>
              <a:rPr lang="ru-RU" sz="2400" b="1" dirty="0" smtClean="0">
                <a:latin typeface="+mj-lt"/>
              </a:rPr>
              <a:t>своение модельных средств и языка представления начальных естественнонаучных понятий в контексте становления техник и технологий  </a:t>
            </a:r>
            <a:endParaRPr lang="ru-RU" sz="2400" b="1" dirty="0">
              <a:latin typeface="+mj-lt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1013061" y="3969060"/>
            <a:ext cx="7776864" cy="936104"/>
          </a:xfrm>
          <a:prstGeom prst="rect">
            <a:avLst/>
          </a:prstGeom>
        </p:spPr>
        <p:txBody>
          <a:bodyPr vert="horz" anchor="ctr"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ru-RU" sz="3200" dirty="0">
              <a:solidFill>
                <a:schemeClr val="tx1"/>
              </a:solidFill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1043608" y="5157192"/>
            <a:ext cx="8100392" cy="1296144"/>
          </a:xfrm>
          <a:prstGeom prst="rect">
            <a:avLst/>
          </a:prstGeom>
        </p:spPr>
        <p:txBody>
          <a:bodyPr vert="horz" anchor="ctr"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l">
              <a:buFont typeface="Wingdings" panose="05000000000000000000" pitchFamily="2" charset="2"/>
              <a:buChar char="q"/>
            </a:pPr>
            <a:r>
              <a:rPr lang="ru-RU" sz="3100" dirty="0" smtClean="0">
                <a:solidFill>
                  <a:schemeClr val="tx1"/>
                </a:solidFill>
              </a:rPr>
              <a:t>технологическая цепочка</a:t>
            </a:r>
          </a:p>
          <a:p>
            <a:pPr algn="l">
              <a:buFont typeface="Wingdings" panose="05000000000000000000" pitchFamily="2" charset="2"/>
              <a:buChar char="q"/>
            </a:pPr>
            <a:r>
              <a:rPr lang="ru-RU" sz="3100" dirty="0">
                <a:solidFill>
                  <a:schemeClr val="tx1"/>
                </a:solidFill>
              </a:rPr>
              <a:t>м</a:t>
            </a:r>
            <a:r>
              <a:rPr lang="ru-RU" sz="3100" dirty="0" smtClean="0">
                <a:solidFill>
                  <a:schemeClr val="tx1"/>
                </a:solidFill>
              </a:rPr>
              <a:t>одельная схема</a:t>
            </a:r>
          </a:p>
          <a:p>
            <a:pPr algn="l"/>
            <a:r>
              <a:rPr lang="ru-RU" sz="2400" dirty="0" smtClean="0">
                <a:solidFill>
                  <a:schemeClr val="tx1"/>
                </a:solidFill>
              </a:rPr>
              <a:t>отвечающие задачам преобразования действия «в природе»</a:t>
            </a:r>
          </a:p>
          <a:p>
            <a:pPr algn="l">
              <a:buFont typeface="Wingdings" panose="05000000000000000000" pitchFamily="2" charset="2"/>
              <a:buChar char="q"/>
            </a:pPr>
            <a:endParaRPr lang="ru-RU" sz="3100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77005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25601" y="836712"/>
            <a:ext cx="8229600" cy="1881336"/>
          </a:xfrm>
        </p:spPr>
        <p:txBody>
          <a:bodyPr>
            <a:normAutofit/>
          </a:bodyPr>
          <a:lstStyle/>
          <a:p>
            <a:pPr marL="0" indent="0" algn="ctr">
              <a:lnSpc>
                <a:spcPct val="95000"/>
              </a:lnSpc>
              <a:buNone/>
            </a:pPr>
            <a:r>
              <a:rPr lang="ru-RU" sz="3600" dirty="0" smtClean="0">
                <a:latin typeface="+mj-lt"/>
              </a:rPr>
              <a:t>постановка </a:t>
            </a:r>
            <a:r>
              <a:rPr lang="ru-RU" sz="3600" dirty="0">
                <a:latin typeface="+mj-lt"/>
              </a:rPr>
              <a:t>будущих учебных задач </a:t>
            </a:r>
            <a:r>
              <a:rPr lang="ru-RU" sz="3600" dirty="0" smtClean="0">
                <a:latin typeface="+mj-lt"/>
              </a:rPr>
              <a:t>естественно-научных предметов</a:t>
            </a:r>
            <a:endParaRPr lang="ru-RU" sz="3600" dirty="0">
              <a:latin typeface="+mj-lt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3905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Содержание курса</a:t>
            </a:r>
            <a:endParaRPr lang="ru-RU" b="1" dirty="0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2627784" y="4509120"/>
            <a:ext cx="3816424" cy="64807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400" b="1" dirty="0" smtClean="0">
                <a:solidFill>
                  <a:schemeClr val="bg2"/>
                </a:solidFill>
              </a:rPr>
              <a:t>Природоведение</a:t>
            </a:r>
            <a:endParaRPr lang="ru-RU" sz="3400" b="1" dirty="0">
              <a:solidFill>
                <a:schemeClr val="bg2"/>
              </a:solidFill>
            </a:endParaRP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539552" y="3068960"/>
            <a:ext cx="1944215" cy="114300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rgbClr val="0070C0"/>
            </a:solidFill>
          </a:ln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 smtClean="0"/>
              <a:t>Физика</a:t>
            </a:r>
            <a:endParaRPr lang="ru-RU" sz="2800" b="1" dirty="0"/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539552" y="5413176"/>
            <a:ext cx="1944215" cy="1143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 smtClean="0">
                <a:solidFill>
                  <a:schemeClr val="bg2"/>
                </a:solidFill>
              </a:rPr>
              <a:t>Химия</a:t>
            </a:r>
            <a:endParaRPr lang="ru-RU" sz="2800" b="1" dirty="0">
              <a:solidFill>
                <a:schemeClr val="bg2"/>
              </a:solidFill>
            </a:endParaRP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6660233" y="5445224"/>
            <a:ext cx="1944215" cy="1143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 smtClean="0">
                <a:solidFill>
                  <a:schemeClr val="bg2"/>
                </a:solidFill>
              </a:rPr>
              <a:t>Биология</a:t>
            </a:r>
            <a:endParaRPr lang="ru-RU" sz="2800" b="1" dirty="0">
              <a:solidFill>
                <a:schemeClr val="bg2"/>
              </a:solidFill>
            </a:endParaRPr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6588225" y="3140968"/>
            <a:ext cx="2016223" cy="1143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 smtClean="0">
                <a:solidFill>
                  <a:schemeClr val="bg2"/>
                </a:solidFill>
              </a:rPr>
              <a:t>Физ. география</a:t>
            </a:r>
            <a:endParaRPr lang="ru-RU" sz="2800" b="1" dirty="0">
              <a:solidFill>
                <a:schemeClr val="bg2"/>
              </a:solidFill>
            </a:endParaRPr>
          </a:p>
        </p:txBody>
      </p:sp>
      <p:sp>
        <p:nvSpPr>
          <p:cNvPr id="16" name="Выгнутая влево стрелка 15"/>
          <p:cNvSpPr/>
          <p:nvPr/>
        </p:nvSpPr>
        <p:spPr>
          <a:xfrm>
            <a:off x="755576" y="4365104"/>
            <a:ext cx="504056" cy="862792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7" name="Выгнутая влево стрелка 16"/>
          <p:cNvSpPr/>
          <p:nvPr/>
        </p:nvSpPr>
        <p:spPr>
          <a:xfrm>
            <a:off x="6588224" y="4365104"/>
            <a:ext cx="504056" cy="862792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8" name="Выгнутая влево стрелка 17"/>
          <p:cNvSpPr/>
          <p:nvPr/>
        </p:nvSpPr>
        <p:spPr>
          <a:xfrm rot="10800000">
            <a:off x="1979713" y="4365104"/>
            <a:ext cx="504056" cy="862792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9" name="Выгнутая влево стрелка 18"/>
          <p:cNvSpPr/>
          <p:nvPr/>
        </p:nvSpPr>
        <p:spPr>
          <a:xfrm rot="10800000">
            <a:off x="7812360" y="4365104"/>
            <a:ext cx="504056" cy="862792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0" name="Выгнутая вверх стрелка 19"/>
          <p:cNvSpPr/>
          <p:nvPr/>
        </p:nvSpPr>
        <p:spPr>
          <a:xfrm>
            <a:off x="3059832" y="2924944"/>
            <a:ext cx="3024336" cy="571500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1" name="Выгнутая вверх стрелка 20"/>
          <p:cNvSpPr/>
          <p:nvPr/>
        </p:nvSpPr>
        <p:spPr>
          <a:xfrm>
            <a:off x="3059832" y="5373216"/>
            <a:ext cx="3024336" cy="571500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2" name="Выгнутая вверх стрелка 21"/>
          <p:cNvSpPr/>
          <p:nvPr/>
        </p:nvSpPr>
        <p:spPr>
          <a:xfrm rot="10800000">
            <a:off x="3059832" y="3577579"/>
            <a:ext cx="3024336" cy="571500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3" name="Выгнутая вверх стрелка 22"/>
          <p:cNvSpPr/>
          <p:nvPr/>
        </p:nvSpPr>
        <p:spPr>
          <a:xfrm rot="10800000">
            <a:off x="2987825" y="6093296"/>
            <a:ext cx="3024336" cy="571500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5" name="Стрелка влево 24"/>
          <p:cNvSpPr/>
          <p:nvPr/>
        </p:nvSpPr>
        <p:spPr>
          <a:xfrm rot="-2700000">
            <a:off x="2165061" y="5122328"/>
            <a:ext cx="756084" cy="501775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Стрелка влево 25"/>
          <p:cNvSpPr/>
          <p:nvPr/>
        </p:nvSpPr>
        <p:spPr>
          <a:xfrm rot="2700000">
            <a:off x="2189373" y="4033080"/>
            <a:ext cx="756084" cy="501775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Стрелка влево 26"/>
          <p:cNvSpPr/>
          <p:nvPr/>
        </p:nvSpPr>
        <p:spPr>
          <a:xfrm rot="8100000">
            <a:off x="6145678" y="4128118"/>
            <a:ext cx="756084" cy="501775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Стрелка влево 27"/>
          <p:cNvSpPr/>
          <p:nvPr/>
        </p:nvSpPr>
        <p:spPr>
          <a:xfrm rot="-8100000">
            <a:off x="6197509" y="5122328"/>
            <a:ext cx="756084" cy="501775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7905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Down Arrow 22"/>
          <p:cNvSpPr/>
          <p:nvPr/>
        </p:nvSpPr>
        <p:spPr>
          <a:xfrm>
            <a:off x="7145060" y="753008"/>
            <a:ext cx="137033" cy="4811626"/>
          </a:xfrm>
          <a:prstGeom prst="downArrow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Down Arrow 21"/>
          <p:cNvSpPr/>
          <p:nvPr/>
        </p:nvSpPr>
        <p:spPr>
          <a:xfrm>
            <a:off x="5852189" y="746598"/>
            <a:ext cx="204390" cy="4818036"/>
          </a:xfrm>
          <a:prstGeom prst="downArrow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Down Arrow 20"/>
          <p:cNvSpPr/>
          <p:nvPr/>
        </p:nvSpPr>
        <p:spPr>
          <a:xfrm>
            <a:off x="3319039" y="836712"/>
            <a:ext cx="244849" cy="4727922"/>
          </a:xfrm>
          <a:prstGeom prst="downArrow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Down Arrow 19"/>
          <p:cNvSpPr/>
          <p:nvPr/>
        </p:nvSpPr>
        <p:spPr>
          <a:xfrm>
            <a:off x="811992" y="1061696"/>
            <a:ext cx="99928" cy="4502937"/>
          </a:xfrm>
          <a:prstGeom prst="downArrow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Content Placeholder 1"/>
          <p:cNvSpPr txBox="1">
            <a:spLocks/>
          </p:cNvSpPr>
          <p:nvPr/>
        </p:nvSpPr>
        <p:spPr>
          <a:xfrm>
            <a:off x="2915816" y="1268760"/>
            <a:ext cx="3456384" cy="321601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>
            <a:noAutofit/>
          </a:bodyPr>
          <a:lstStyle>
            <a:lvl1pPr marL="365760" indent="-25603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792" indent="-228600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536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109728" indent="0" algn="ctr">
              <a:buNone/>
            </a:pPr>
            <a:r>
              <a:rPr lang="ru-RU" sz="1600" b="1" dirty="0" smtClean="0">
                <a:solidFill>
                  <a:schemeClr val="bg1"/>
                </a:solidFill>
              </a:rPr>
              <a:t>Съедобное-несъедобное</a:t>
            </a:r>
          </a:p>
        </p:txBody>
      </p:sp>
      <p:sp>
        <p:nvSpPr>
          <p:cNvPr id="5" name="Content Placeholder 1"/>
          <p:cNvSpPr txBox="1">
            <a:spLocks/>
          </p:cNvSpPr>
          <p:nvPr/>
        </p:nvSpPr>
        <p:spPr>
          <a:xfrm>
            <a:off x="4374624" y="836712"/>
            <a:ext cx="4312096" cy="288032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>
            <a:noAutofit/>
          </a:bodyPr>
          <a:lstStyle>
            <a:lvl1pPr marL="365760" indent="-25603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792" indent="-228600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536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109728" indent="0">
              <a:buNone/>
            </a:pPr>
            <a:r>
              <a:rPr lang="ru-RU" sz="1600" b="1" dirty="0" smtClean="0">
                <a:solidFill>
                  <a:schemeClr val="bg1"/>
                </a:solidFill>
              </a:rPr>
              <a:t>О том, как люди помогли себе выжить</a:t>
            </a:r>
          </a:p>
        </p:txBody>
      </p:sp>
      <p:sp>
        <p:nvSpPr>
          <p:cNvPr id="6" name="Content Placeholder 1"/>
          <p:cNvSpPr txBox="1">
            <a:spLocks/>
          </p:cNvSpPr>
          <p:nvPr/>
        </p:nvSpPr>
        <p:spPr>
          <a:xfrm>
            <a:off x="2898460" y="1698075"/>
            <a:ext cx="3473740" cy="360039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>
            <a:noAutofit/>
          </a:bodyPr>
          <a:lstStyle>
            <a:lvl1pPr marL="365760" indent="-25603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792" indent="-228600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536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109728" indent="0" algn="ctr">
              <a:buNone/>
            </a:pPr>
            <a:r>
              <a:rPr lang="ru-RU" sz="1600" b="1" dirty="0" smtClean="0">
                <a:solidFill>
                  <a:schemeClr val="bg1"/>
                </a:solidFill>
              </a:rPr>
              <a:t>С ног до головы</a:t>
            </a:r>
          </a:p>
        </p:txBody>
      </p:sp>
      <p:sp>
        <p:nvSpPr>
          <p:cNvPr id="7" name="Content Placeholder 1"/>
          <p:cNvSpPr txBox="1">
            <a:spLocks/>
          </p:cNvSpPr>
          <p:nvPr/>
        </p:nvSpPr>
        <p:spPr>
          <a:xfrm>
            <a:off x="6356245" y="4851111"/>
            <a:ext cx="2511896" cy="306081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>
            <a:noAutofit/>
          </a:bodyPr>
          <a:lstStyle>
            <a:lvl1pPr marL="365760" indent="-25603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792" indent="-228600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536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109728" indent="0">
              <a:buNone/>
            </a:pPr>
            <a:r>
              <a:rPr lang="ru-RU" sz="1600" b="1" dirty="0" smtClean="0">
                <a:solidFill>
                  <a:schemeClr val="bg1"/>
                </a:solidFill>
              </a:rPr>
              <a:t>Возвращение домой</a:t>
            </a:r>
          </a:p>
        </p:txBody>
      </p:sp>
      <p:sp>
        <p:nvSpPr>
          <p:cNvPr id="8" name="Content Placeholder 1"/>
          <p:cNvSpPr txBox="1">
            <a:spLocks/>
          </p:cNvSpPr>
          <p:nvPr/>
        </p:nvSpPr>
        <p:spPr>
          <a:xfrm>
            <a:off x="755576" y="4221088"/>
            <a:ext cx="5616624" cy="360040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>
            <a:noAutofit/>
          </a:bodyPr>
          <a:lstStyle>
            <a:lvl1pPr marL="365760" indent="-25603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792" indent="-228600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536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109728" indent="0" algn="ctr">
              <a:buNone/>
            </a:pPr>
            <a:r>
              <a:rPr lang="ru-RU" sz="1600" b="1" dirty="0" smtClean="0">
                <a:solidFill>
                  <a:schemeClr val="bg1"/>
                </a:solidFill>
              </a:rPr>
              <a:t>Сражение с неизвестным</a:t>
            </a:r>
          </a:p>
        </p:txBody>
      </p:sp>
      <p:sp>
        <p:nvSpPr>
          <p:cNvPr id="9" name="Content Placeholder 1"/>
          <p:cNvSpPr txBox="1">
            <a:spLocks/>
          </p:cNvSpPr>
          <p:nvPr/>
        </p:nvSpPr>
        <p:spPr>
          <a:xfrm>
            <a:off x="755576" y="3645024"/>
            <a:ext cx="3456384" cy="288032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>
            <a:noAutofit/>
          </a:bodyPr>
          <a:lstStyle>
            <a:lvl1pPr marL="365760" indent="-25603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792" indent="-228600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536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109728" indent="0" algn="ctr">
              <a:buNone/>
            </a:pPr>
            <a:r>
              <a:rPr lang="ru-RU" sz="1600" b="1" dirty="0" smtClean="0">
                <a:solidFill>
                  <a:schemeClr val="bg1"/>
                </a:solidFill>
              </a:rPr>
              <a:t>Война и мир</a:t>
            </a:r>
          </a:p>
        </p:txBody>
      </p:sp>
      <p:sp>
        <p:nvSpPr>
          <p:cNvPr id="10" name="Content Placeholder 1"/>
          <p:cNvSpPr txBox="1">
            <a:spLocks/>
          </p:cNvSpPr>
          <p:nvPr/>
        </p:nvSpPr>
        <p:spPr>
          <a:xfrm>
            <a:off x="755576" y="2994219"/>
            <a:ext cx="3456384" cy="329204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>
            <a:noAutofit/>
          </a:bodyPr>
          <a:lstStyle>
            <a:lvl1pPr marL="365760" indent="-25603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792" indent="-228600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536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109728" indent="0" algn="ctr">
              <a:buNone/>
            </a:pPr>
            <a:r>
              <a:rPr lang="ru-RU" sz="1600" b="1" dirty="0" smtClean="0">
                <a:solidFill>
                  <a:schemeClr val="bg1"/>
                </a:solidFill>
              </a:rPr>
              <a:t>Покорение огня</a:t>
            </a:r>
          </a:p>
        </p:txBody>
      </p:sp>
      <p:sp>
        <p:nvSpPr>
          <p:cNvPr id="11" name="Content Placeholder 1"/>
          <p:cNvSpPr txBox="1">
            <a:spLocks/>
          </p:cNvSpPr>
          <p:nvPr/>
        </p:nvSpPr>
        <p:spPr>
          <a:xfrm>
            <a:off x="756316" y="2276872"/>
            <a:ext cx="3455644" cy="360040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>
            <a:noAutofit/>
          </a:bodyPr>
          <a:lstStyle>
            <a:lvl1pPr marL="365760" indent="-25603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792" indent="-228600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536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109728" indent="0" algn="ctr">
              <a:buNone/>
            </a:pPr>
            <a:r>
              <a:rPr lang="ru-RU" sz="1600" b="1" dirty="0" smtClean="0">
                <a:solidFill>
                  <a:schemeClr val="bg1"/>
                </a:solidFill>
              </a:rPr>
              <a:t>Строим дом</a:t>
            </a:r>
          </a:p>
        </p:txBody>
      </p:sp>
      <p:sp>
        <p:nvSpPr>
          <p:cNvPr id="12" name="Content Placeholder 1"/>
          <p:cNvSpPr txBox="1">
            <a:spLocks/>
          </p:cNvSpPr>
          <p:nvPr/>
        </p:nvSpPr>
        <p:spPr>
          <a:xfrm>
            <a:off x="755576" y="404663"/>
            <a:ext cx="1745164" cy="51301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vert="horz">
            <a:noAutofit/>
          </a:bodyPr>
          <a:lstStyle>
            <a:lvl1pPr marL="365760" indent="-25603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792" indent="-228600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536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0" indent="0" algn="ctr">
              <a:buNone/>
            </a:pPr>
            <a:r>
              <a:rPr lang="ru-RU" sz="1600" b="1" dirty="0" smtClean="0"/>
              <a:t>Физика</a:t>
            </a:r>
            <a:r>
              <a:rPr lang="en-US" sz="1600" b="1" dirty="0" smtClean="0"/>
              <a:t> </a:t>
            </a:r>
            <a:r>
              <a:rPr lang="ru-RU" sz="1600" b="1" dirty="0" smtClean="0"/>
              <a:t>и астрономия</a:t>
            </a:r>
          </a:p>
        </p:txBody>
      </p:sp>
      <p:sp>
        <p:nvSpPr>
          <p:cNvPr id="13" name="Content Placeholder 1"/>
          <p:cNvSpPr txBox="1">
            <a:spLocks/>
          </p:cNvSpPr>
          <p:nvPr/>
        </p:nvSpPr>
        <p:spPr>
          <a:xfrm>
            <a:off x="2904300" y="407397"/>
            <a:ext cx="1307660" cy="2880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vert="horz">
            <a:noAutofit/>
          </a:bodyPr>
          <a:lstStyle>
            <a:lvl1pPr marL="365760" indent="-25603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792" indent="-228600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536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0" indent="0" algn="ctr">
              <a:buNone/>
            </a:pPr>
            <a:r>
              <a:rPr lang="ru-RU" sz="1600" b="1" dirty="0" smtClean="0">
                <a:solidFill>
                  <a:schemeClr val="bg1"/>
                </a:solidFill>
              </a:rPr>
              <a:t>Химия</a:t>
            </a:r>
          </a:p>
        </p:txBody>
      </p:sp>
      <p:sp>
        <p:nvSpPr>
          <p:cNvPr id="14" name="Content Placeholder 1"/>
          <p:cNvSpPr txBox="1">
            <a:spLocks/>
          </p:cNvSpPr>
          <p:nvPr/>
        </p:nvSpPr>
        <p:spPr>
          <a:xfrm>
            <a:off x="5064540" y="404664"/>
            <a:ext cx="1307660" cy="288032"/>
          </a:xfrm>
          <a:prstGeom prst="rect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>
            <a:noAutofit/>
          </a:bodyPr>
          <a:lstStyle>
            <a:lvl1pPr marL="365760" indent="-25603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792" indent="-228600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536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0" indent="0" algn="ctr">
              <a:buNone/>
            </a:pPr>
            <a:r>
              <a:rPr lang="ru-RU" sz="1600" b="1" dirty="0" smtClean="0"/>
              <a:t>Биология</a:t>
            </a:r>
          </a:p>
        </p:txBody>
      </p:sp>
      <p:sp>
        <p:nvSpPr>
          <p:cNvPr id="15" name="Content Placeholder 1"/>
          <p:cNvSpPr txBox="1">
            <a:spLocks/>
          </p:cNvSpPr>
          <p:nvPr/>
        </p:nvSpPr>
        <p:spPr>
          <a:xfrm>
            <a:off x="7164288" y="382118"/>
            <a:ext cx="1512168" cy="2880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vert="horz">
            <a:noAutofit/>
          </a:bodyPr>
          <a:lstStyle>
            <a:lvl1pPr marL="365760" indent="-25603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792" indent="-228600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536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0" indent="0" algn="ctr">
              <a:buNone/>
            </a:pPr>
            <a:r>
              <a:rPr lang="ru-RU" sz="1600" b="1" dirty="0" smtClean="0">
                <a:solidFill>
                  <a:schemeClr val="bg1"/>
                </a:solidFill>
              </a:rPr>
              <a:t>География</a:t>
            </a:r>
          </a:p>
        </p:txBody>
      </p:sp>
      <p:sp>
        <p:nvSpPr>
          <p:cNvPr id="16" name="Content Placeholder 1"/>
          <p:cNvSpPr txBox="1">
            <a:spLocks/>
          </p:cNvSpPr>
          <p:nvPr/>
        </p:nvSpPr>
        <p:spPr>
          <a:xfrm>
            <a:off x="7355973" y="3573016"/>
            <a:ext cx="1512168" cy="288032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>
            <a:noAutofit/>
          </a:bodyPr>
          <a:lstStyle>
            <a:lvl1pPr marL="365760" indent="-25603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792" indent="-228600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536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0" indent="0" algn="ctr">
              <a:buNone/>
            </a:pPr>
            <a:r>
              <a:rPr lang="ru-RU" sz="1600" b="1" dirty="0" smtClean="0">
                <a:solidFill>
                  <a:schemeClr val="bg1"/>
                </a:solidFill>
              </a:rPr>
              <a:t>Математика</a:t>
            </a:r>
          </a:p>
        </p:txBody>
      </p:sp>
      <p:sp>
        <p:nvSpPr>
          <p:cNvPr id="17" name="Left Arrow 16"/>
          <p:cNvSpPr/>
          <p:nvPr/>
        </p:nvSpPr>
        <p:spPr>
          <a:xfrm>
            <a:off x="4374624" y="3552234"/>
            <a:ext cx="2789664" cy="365508"/>
          </a:xfrm>
          <a:prstGeom prst="leftArrow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Bent Arrow 17"/>
          <p:cNvSpPr/>
          <p:nvPr/>
        </p:nvSpPr>
        <p:spPr>
          <a:xfrm flipH="1">
            <a:off x="4374624" y="2276872"/>
            <a:ext cx="4013800" cy="936104"/>
          </a:xfrm>
          <a:prstGeom prst="bentArrow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9" name="Down Arrow 18"/>
          <p:cNvSpPr/>
          <p:nvPr/>
        </p:nvSpPr>
        <p:spPr>
          <a:xfrm>
            <a:off x="8100392" y="4005064"/>
            <a:ext cx="432048" cy="792088"/>
          </a:xfrm>
          <a:prstGeom prst="downArrow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Content Placeholder 1"/>
          <p:cNvSpPr txBox="1">
            <a:spLocks/>
          </p:cNvSpPr>
          <p:nvPr/>
        </p:nvSpPr>
        <p:spPr>
          <a:xfrm>
            <a:off x="1115451" y="1446345"/>
            <a:ext cx="1512168" cy="288032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>
            <a:noAutofit/>
          </a:bodyPr>
          <a:lstStyle>
            <a:lvl1pPr marL="365760" indent="-25603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792" indent="-228600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536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0" indent="0" algn="ctr">
              <a:buNone/>
            </a:pPr>
            <a:r>
              <a:rPr lang="ru-RU" sz="1600" b="1" dirty="0" smtClean="0">
                <a:solidFill>
                  <a:schemeClr val="bg1"/>
                </a:solidFill>
              </a:rPr>
              <a:t>Технология</a:t>
            </a:r>
          </a:p>
        </p:txBody>
      </p:sp>
      <p:sp>
        <p:nvSpPr>
          <p:cNvPr id="25" name="Curved Down Arrow 24"/>
          <p:cNvSpPr/>
          <p:nvPr/>
        </p:nvSpPr>
        <p:spPr>
          <a:xfrm>
            <a:off x="2142956" y="1014297"/>
            <a:ext cx="905242" cy="324334"/>
          </a:xfrm>
          <a:prstGeom prst="curvedDownArrow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6" name="Curved Down Arrow 25"/>
          <p:cNvSpPr/>
          <p:nvPr/>
        </p:nvSpPr>
        <p:spPr>
          <a:xfrm flipV="1">
            <a:off x="2154590" y="1880530"/>
            <a:ext cx="905242" cy="324334"/>
          </a:xfrm>
          <a:prstGeom prst="curvedDownArrow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7" name="Content Placeholder 1"/>
          <p:cNvSpPr txBox="1">
            <a:spLocks/>
          </p:cNvSpPr>
          <p:nvPr/>
        </p:nvSpPr>
        <p:spPr>
          <a:xfrm>
            <a:off x="3887924" y="6165304"/>
            <a:ext cx="1512168" cy="288032"/>
          </a:xfrm>
          <a:prstGeom prst="rect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horz">
            <a:noAutofit/>
          </a:bodyPr>
          <a:lstStyle>
            <a:lvl1pPr marL="365760" indent="-25603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792" indent="-228600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536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0" indent="0" algn="ctr">
              <a:buNone/>
            </a:pPr>
            <a:r>
              <a:rPr lang="ru-RU" sz="1600" b="1" dirty="0" smtClean="0">
                <a:solidFill>
                  <a:schemeClr val="bg1"/>
                </a:solidFill>
              </a:rPr>
              <a:t>История</a:t>
            </a:r>
          </a:p>
        </p:txBody>
      </p:sp>
      <p:sp>
        <p:nvSpPr>
          <p:cNvPr id="28" name="Right Brace 27"/>
          <p:cNvSpPr/>
          <p:nvPr/>
        </p:nvSpPr>
        <p:spPr>
          <a:xfrm rot="5400000">
            <a:off x="4343806" y="1568962"/>
            <a:ext cx="792088" cy="8256581"/>
          </a:xfrm>
          <a:prstGeom prst="rightBrace">
            <a:avLst/>
          </a:prstGeom>
          <a:ln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Content Placeholder 1"/>
          <p:cNvSpPr txBox="1">
            <a:spLocks/>
          </p:cNvSpPr>
          <p:nvPr/>
        </p:nvSpPr>
        <p:spPr>
          <a:xfrm>
            <a:off x="745901" y="4811803"/>
            <a:ext cx="2499258" cy="345389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>
            <a:noAutofit/>
          </a:bodyPr>
          <a:lstStyle>
            <a:lvl1pPr marL="365760" indent="-25603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792" indent="-228600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536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109728" indent="0">
              <a:buNone/>
            </a:pPr>
            <a:r>
              <a:rPr lang="ru-RU" sz="1600" b="1" dirty="0" smtClean="0">
                <a:solidFill>
                  <a:schemeClr val="bg1"/>
                </a:solidFill>
              </a:rPr>
              <a:t>Возвращение домой</a:t>
            </a:r>
          </a:p>
        </p:txBody>
      </p:sp>
    </p:spTree>
    <p:extLst>
      <p:ext uri="{BB962C8B-B14F-4D97-AF65-F5344CB8AC3E}">
        <p14:creationId xmlns:p14="http://schemas.microsoft.com/office/powerpoint/2010/main" val="27944619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2627784" y="2924944"/>
            <a:ext cx="3816424" cy="64807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400" b="1" dirty="0" smtClean="0">
                <a:solidFill>
                  <a:schemeClr val="bg1"/>
                </a:solidFill>
              </a:rPr>
              <a:t>Природоведение</a:t>
            </a:r>
            <a:endParaRPr lang="ru-RU" sz="3400" b="1" dirty="0">
              <a:solidFill>
                <a:schemeClr val="bg1"/>
              </a:solidFill>
            </a:endParaRP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683568" y="476672"/>
            <a:ext cx="7848872" cy="187220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технологическая линия</a:t>
            </a:r>
            <a:r>
              <a:rPr lang="ru-RU" sz="2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развития содержания</a:t>
            </a:r>
            <a:r>
              <a:rPr lang="ru-RU" sz="2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подразумевает модельную реконструкцию исторически ранних технологий преобразования природного сырья в </a:t>
            </a:r>
            <a:r>
              <a:rPr lang="ru-RU" sz="2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необходимы изделия</a:t>
            </a:r>
            <a:endParaRPr lang="ru-RU" sz="2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755576" y="4207098"/>
            <a:ext cx="7848872" cy="2376264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rgbClr val="0070C0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600" b="1" dirty="0">
                <a:latin typeface="Arial" panose="020B0604020202020204" pitchFamily="34" charset="0"/>
                <a:cs typeface="Arial" panose="020B0604020202020204" pitchFamily="34" charset="0"/>
              </a:rPr>
              <a:t>понятийная линия</a:t>
            </a:r>
            <a:r>
              <a:rPr lang="ru-RU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600" b="1" dirty="0">
                <a:latin typeface="Arial" panose="020B0604020202020204" pitchFamily="34" charset="0"/>
                <a:cs typeface="Arial" panose="020B0604020202020204" pitchFamily="34" charset="0"/>
              </a:rPr>
              <a:t>развития содержания</a:t>
            </a:r>
            <a:r>
              <a:rPr lang="ru-RU" sz="2600" dirty="0">
                <a:latin typeface="Arial" panose="020B0604020202020204" pitchFamily="34" charset="0"/>
                <a:cs typeface="Arial" panose="020B0604020202020204" pitchFamily="34" charset="0"/>
              </a:rPr>
              <a:t> представляет процесс создания и преобразования в ходе развития понятия средств модельной интерпретации преобразования человеком природного материала и происходящих при этом процессов</a:t>
            </a:r>
            <a:endParaRPr lang="ru-RU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Выгнутая влево стрелка 16"/>
          <p:cNvSpPr/>
          <p:nvPr/>
        </p:nvSpPr>
        <p:spPr>
          <a:xfrm>
            <a:off x="395536" y="1988840"/>
            <a:ext cx="792087" cy="2290268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9" name="Выгнутая влево стрелка 18"/>
          <p:cNvSpPr/>
          <p:nvPr/>
        </p:nvSpPr>
        <p:spPr>
          <a:xfrm rot="10800000">
            <a:off x="8028384" y="1988839"/>
            <a:ext cx="792088" cy="2218259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20180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39552" y="1340768"/>
            <a:ext cx="8229600" cy="5213176"/>
          </a:xfrm>
        </p:spPr>
        <p:txBody>
          <a:bodyPr>
            <a:normAutofit fontScale="85000" lnSpcReduction="10000"/>
          </a:bodyPr>
          <a:lstStyle/>
          <a:p>
            <a:pPr marL="109728" indent="0">
              <a:buNone/>
            </a:pPr>
            <a:r>
              <a:rPr lang="ru-RU" sz="3300" i="1" dirty="0" smtClean="0">
                <a:latin typeface="+mj-lt"/>
              </a:rPr>
              <a:t>задача </a:t>
            </a:r>
            <a:r>
              <a:rPr lang="ru-RU" sz="3300" i="1" dirty="0">
                <a:latin typeface="+mj-lt"/>
              </a:rPr>
              <a:t>преобразования сил с целью увеличения «малых сил» </a:t>
            </a:r>
            <a:r>
              <a:rPr lang="ru-RU" sz="3300" i="1" dirty="0" smtClean="0">
                <a:latin typeface="+mj-lt"/>
              </a:rPr>
              <a:t>человека</a:t>
            </a:r>
            <a:endParaRPr lang="ru-RU" sz="3300" dirty="0">
              <a:latin typeface="+mj-lt"/>
            </a:endParaRPr>
          </a:p>
          <a:p>
            <a:pPr lvl="0">
              <a:buFont typeface="Wingdings" panose="05000000000000000000" pitchFamily="2" charset="2"/>
              <a:buChar char="q"/>
            </a:pPr>
            <a:r>
              <a:rPr lang="ru-RU" dirty="0">
                <a:latin typeface="+mj-lt"/>
              </a:rPr>
              <a:t>простые механизмы для подъема тяжестей </a:t>
            </a:r>
            <a:r>
              <a:rPr lang="ru-RU" dirty="0">
                <a:latin typeface="+mj-lt"/>
                <a:sym typeface="Symbol" panose="05050102010706020507" pitchFamily="18" charset="2"/>
              </a:rPr>
              <a:t></a:t>
            </a:r>
            <a:r>
              <a:rPr lang="ru-RU" dirty="0">
                <a:latin typeface="+mj-lt"/>
              </a:rPr>
              <a:t> блок, рычаг, наклонная плоскость, ворот </a:t>
            </a:r>
            <a:r>
              <a:rPr lang="ru-RU" dirty="0">
                <a:latin typeface="+mj-lt"/>
                <a:sym typeface="Symbol" panose="05050102010706020507" pitchFamily="18" charset="2"/>
              </a:rPr>
              <a:t></a:t>
            </a:r>
            <a:r>
              <a:rPr lang="ru-RU" dirty="0">
                <a:latin typeface="+mj-lt"/>
              </a:rPr>
              <a:t> рассматриваются с позиции необходимого преобразования сил по величине и направлению;</a:t>
            </a:r>
          </a:p>
          <a:p>
            <a:pPr lvl="0">
              <a:buFont typeface="Wingdings" panose="05000000000000000000" pitchFamily="2" charset="2"/>
              <a:buChar char="q"/>
            </a:pPr>
            <a:r>
              <a:rPr lang="ru-RU" dirty="0">
                <a:latin typeface="+mj-lt"/>
              </a:rPr>
              <a:t>по описанию может быть построена схема приложения и изменения сил при использовании рычага, подвижного и неподвижного блоков;</a:t>
            </a:r>
          </a:p>
          <a:p>
            <a:pPr lvl="0">
              <a:buFont typeface="Wingdings" panose="05000000000000000000" pitchFamily="2" charset="2"/>
              <a:buChar char="q"/>
            </a:pPr>
            <a:r>
              <a:rPr lang="ru-RU" dirty="0">
                <a:latin typeface="+mj-lt"/>
              </a:rPr>
              <a:t>понятие о точке опоры рычага и условие равновесия рычага используются для решения практической задачи;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ru-RU" dirty="0">
                <a:latin typeface="+mj-lt"/>
              </a:rPr>
              <a:t>рычаг может быть спроектирован в связи с практической </a:t>
            </a:r>
            <a:r>
              <a:rPr lang="ru-RU" dirty="0" smtClean="0">
                <a:latin typeface="+mj-lt"/>
              </a:rPr>
              <a:t>задачей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066130"/>
          </a:xfrm>
        </p:spPr>
        <p:txBody>
          <a:bodyPr>
            <a:normAutofit fontScale="90000"/>
          </a:bodyPr>
          <a:lstStyle/>
          <a:p>
            <a:r>
              <a:rPr lang="ru-RU" dirty="0">
                <a:effectLst/>
              </a:rPr>
              <a:t>Начало содержательных линий предмета «Физика»</a:t>
            </a:r>
          </a:p>
        </p:txBody>
      </p:sp>
    </p:spTree>
    <p:extLst>
      <p:ext uri="{BB962C8B-B14F-4D97-AF65-F5344CB8AC3E}">
        <p14:creationId xmlns:p14="http://schemas.microsoft.com/office/powerpoint/2010/main" val="16201768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67544" y="1340768"/>
            <a:ext cx="8229600" cy="4709160"/>
          </a:xfrm>
        </p:spPr>
        <p:txBody>
          <a:bodyPr>
            <a:normAutofit/>
          </a:bodyPr>
          <a:lstStyle/>
          <a:p>
            <a:pPr marL="109728" indent="0">
              <a:spcBef>
                <a:spcPts val="1800"/>
              </a:spcBef>
              <a:buNone/>
            </a:pPr>
            <a:r>
              <a:rPr lang="ru-RU" i="1" dirty="0" smtClean="0">
                <a:latin typeface="+mj-lt"/>
              </a:rPr>
              <a:t>молекулярная </a:t>
            </a:r>
            <a:r>
              <a:rPr lang="ru-RU" i="1" dirty="0">
                <a:latin typeface="+mj-lt"/>
              </a:rPr>
              <a:t>интерпретация идентификации и превращения </a:t>
            </a:r>
            <a:r>
              <a:rPr lang="ru-RU" i="1" dirty="0" smtClean="0">
                <a:latin typeface="+mj-lt"/>
              </a:rPr>
              <a:t>вещества</a:t>
            </a:r>
          </a:p>
          <a:p>
            <a:pPr lvl="0">
              <a:spcBef>
                <a:spcPts val="1800"/>
              </a:spcBef>
              <a:buFont typeface="Wingdings" panose="05000000000000000000" pitchFamily="2" charset="2"/>
              <a:buChar char="q"/>
            </a:pPr>
            <a:r>
              <a:rPr lang="ru-RU" sz="2400" dirty="0" smtClean="0">
                <a:latin typeface="+mj-lt"/>
              </a:rPr>
              <a:t>факт </a:t>
            </a:r>
            <a:r>
              <a:rPr lang="ru-RU" sz="2400" dirty="0">
                <a:latin typeface="+mj-lt"/>
              </a:rPr>
              <a:t>превращения вещества может быть установлен (в реальном эксперименте или его описании) и зафиксирован на модельной схеме (в том числе, на примерах превращения известняка в известь, древесины в уголь, руды в металл);</a:t>
            </a:r>
          </a:p>
          <a:p>
            <a:pPr>
              <a:spcBef>
                <a:spcPts val="1800"/>
              </a:spcBef>
              <a:buFont typeface="Wingdings" panose="05000000000000000000" pitchFamily="2" charset="2"/>
              <a:buChar char="q"/>
            </a:pPr>
            <a:r>
              <a:rPr lang="ru-RU" sz="2400" dirty="0">
                <a:latin typeface="+mj-lt"/>
              </a:rPr>
              <a:t>превращение вещества и его агрегатные переходы могут быть различены и зафиксированы на модельной схеме</a:t>
            </a:r>
            <a:endParaRPr lang="ru-RU" sz="2400" dirty="0" smtClean="0">
              <a:latin typeface="+mj-lt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>
                <a:effectLst/>
              </a:rPr>
              <a:t>Начало содержательных линий предмета </a:t>
            </a:r>
            <a:r>
              <a:rPr lang="ru-RU" dirty="0" smtClean="0">
                <a:effectLst/>
              </a:rPr>
              <a:t>«Химия»</a:t>
            </a:r>
            <a:endParaRPr lang="ru-RU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1279223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109728" indent="0">
              <a:spcBef>
                <a:spcPts val="1800"/>
              </a:spcBef>
              <a:buNone/>
            </a:pPr>
            <a:r>
              <a:rPr lang="ru-RU" i="1" dirty="0" smtClean="0">
                <a:latin typeface="+mj-lt"/>
              </a:rPr>
              <a:t>проблема </a:t>
            </a:r>
            <a:r>
              <a:rPr lang="ru-RU" i="1" dirty="0">
                <a:latin typeface="+mj-lt"/>
              </a:rPr>
              <a:t>различения живого и </a:t>
            </a:r>
            <a:r>
              <a:rPr lang="ru-RU" i="1" dirty="0" smtClean="0">
                <a:latin typeface="+mj-lt"/>
              </a:rPr>
              <a:t>неживого</a:t>
            </a:r>
            <a:endParaRPr lang="ru-RU" dirty="0">
              <a:latin typeface="+mj-lt"/>
            </a:endParaRPr>
          </a:p>
          <a:p>
            <a:pPr lvl="0">
              <a:spcBef>
                <a:spcPts val="1800"/>
              </a:spcBef>
              <a:buFont typeface="Wingdings" panose="05000000000000000000" pitchFamily="2" charset="2"/>
              <a:buChar char="q"/>
            </a:pPr>
            <a:r>
              <a:rPr lang="ru-RU" sz="2400" dirty="0">
                <a:latin typeface="+mj-lt"/>
              </a:rPr>
              <a:t>приводятся и применяются критерии различения «существа» и «вещества» в микромире;</a:t>
            </a:r>
          </a:p>
          <a:p>
            <a:pPr lvl="0">
              <a:spcBef>
                <a:spcPts val="1800"/>
              </a:spcBef>
              <a:buFont typeface="Wingdings" panose="05000000000000000000" pitchFamily="2" charset="2"/>
              <a:buChar char="q"/>
            </a:pPr>
            <a:r>
              <a:rPr lang="ru-RU" sz="2400" dirty="0">
                <a:latin typeface="+mj-lt"/>
              </a:rPr>
              <a:t>гниение, брожение, инфекционные заболевания рассматриваются как результат жизнедеятельности микроорганизмов;</a:t>
            </a:r>
          </a:p>
          <a:p>
            <a:pPr lvl="0">
              <a:spcBef>
                <a:spcPts val="1800"/>
              </a:spcBef>
              <a:buFont typeface="Wingdings" panose="05000000000000000000" pitchFamily="2" charset="2"/>
              <a:buChar char="q"/>
            </a:pPr>
            <a:r>
              <a:rPr lang="ru-RU" sz="2400" dirty="0">
                <a:latin typeface="+mj-lt"/>
              </a:rPr>
              <a:t>имеется представление о назначении и принципе действия профилактических прививок;</a:t>
            </a:r>
          </a:p>
          <a:p>
            <a:pPr>
              <a:spcBef>
                <a:spcPts val="1800"/>
              </a:spcBef>
              <a:buFont typeface="Wingdings" panose="05000000000000000000" pitchFamily="2" charset="2"/>
              <a:buChar char="q"/>
            </a:pPr>
            <a:r>
              <a:rPr lang="ru-RU" sz="2400" dirty="0">
                <a:latin typeface="+mj-lt"/>
              </a:rPr>
              <a:t>имеется представление о назначении и принципе действия антибиотиков</a:t>
            </a:r>
            <a:endParaRPr lang="ru-RU" sz="2400" dirty="0" smtClean="0">
              <a:latin typeface="+mj-lt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>
                <a:effectLst/>
              </a:rPr>
              <a:t>Начало содержательных линий предмета </a:t>
            </a:r>
            <a:r>
              <a:rPr lang="ru-RU" dirty="0" smtClean="0">
                <a:effectLst/>
              </a:rPr>
              <a:t>«Биология»</a:t>
            </a:r>
            <a:endParaRPr lang="ru-RU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1238306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5184576"/>
          </a:xfrm>
        </p:spPr>
        <p:txBody>
          <a:bodyPr>
            <a:normAutofit fontScale="77500" lnSpcReduction="20000"/>
          </a:bodyPr>
          <a:lstStyle/>
          <a:p>
            <a:pPr marL="109728" indent="0">
              <a:spcBef>
                <a:spcPts val="1800"/>
              </a:spcBef>
              <a:buNone/>
            </a:pPr>
            <a:r>
              <a:rPr lang="ru-RU" sz="3300" i="1" dirty="0" smtClean="0">
                <a:latin typeface="+mj-lt"/>
              </a:rPr>
              <a:t>карта </a:t>
            </a:r>
            <a:r>
              <a:rPr lang="ru-RU" sz="3300" i="1" dirty="0">
                <a:latin typeface="+mj-lt"/>
              </a:rPr>
              <a:t>как инструмент построения </a:t>
            </a:r>
            <a:r>
              <a:rPr lang="ru-RU" sz="3300" i="1" dirty="0" smtClean="0">
                <a:latin typeface="+mj-lt"/>
              </a:rPr>
              <a:t>маршрута</a:t>
            </a:r>
            <a:endParaRPr lang="ru-RU" sz="3300" dirty="0">
              <a:latin typeface="+mj-lt"/>
            </a:endParaRPr>
          </a:p>
          <a:p>
            <a:pPr lvl="0">
              <a:spcBef>
                <a:spcPts val="1800"/>
              </a:spcBef>
              <a:buFont typeface="Wingdings" panose="05000000000000000000" pitchFamily="2" charset="2"/>
              <a:buChar char="q"/>
            </a:pPr>
            <a:r>
              <a:rPr lang="ru-RU" dirty="0">
                <a:latin typeface="+mj-lt"/>
              </a:rPr>
              <a:t>ориентиры передвижения на карте местности используются для решения практической задачи;</a:t>
            </a:r>
          </a:p>
          <a:p>
            <a:pPr lvl="0">
              <a:spcBef>
                <a:spcPts val="1800"/>
              </a:spcBef>
              <a:buFont typeface="Wingdings" panose="05000000000000000000" pitchFamily="2" charset="2"/>
              <a:buChar char="q"/>
            </a:pPr>
            <a:r>
              <a:rPr lang="ru-RU" dirty="0">
                <a:latin typeface="+mj-lt"/>
              </a:rPr>
              <a:t>результаты простейших измерений на местности могут быть перенесены на карту;</a:t>
            </a:r>
          </a:p>
          <a:p>
            <a:pPr lvl="0">
              <a:spcBef>
                <a:spcPts val="1800"/>
              </a:spcBef>
              <a:buFont typeface="Wingdings" panose="05000000000000000000" pitchFamily="2" charset="2"/>
              <a:buChar char="q"/>
            </a:pPr>
            <a:r>
              <a:rPr lang="ru-RU" dirty="0">
                <a:latin typeface="+mj-lt"/>
              </a:rPr>
              <a:t>масштаб карты используется для вычисления расстояния по ней;</a:t>
            </a:r>
          </a:p>
          <a:p>
            <a:pPr lvl="0">
              <a:spcBef>
                <a:spcPts val="1800"/>
              </a:spcBef>
              <a:buFont typeface="Wingdings" panose="05000000000000000000" pitchFamily="2" charset="2"/>
              <a:buChar char="q"/>
            </a:pPr>
            <a:r>
              <a:rPr lang="ru-RU" dirty="0">
                <a:latin typeface="+mj-lt"/>
              </a:rPr>
              <a:t>рельеф местности может быть охарактеризован по его изображению на плане и карте;</a:t>
            </a:r>
          </a:p>
          <a:p>
            <a:pPr>
              <a:spcBef>
                <a:spcPts val="1800"/>
              </a:spcBef>
              <a:buFont typeface="Wingdings" panose="05000000000000000000" pitchFamily="2" charset="2"/>
              <a:buChar char="q"/>
            </a:pPr>
            <a:r>
              <a:rPr lang="ru-RU" dirty="0">
                <a:latin typeface="+mj-lt"/>
              </a:rPr>
              <a:t>имеется представление о происхождении понятий «широта» и «долгота», «параллели» и «меридианы», их использовании при составлении географических карт и пользовании ими</a:t>
            </a:r>
            <a:endParaRPr lang="ru-RU" dirty="0" smtClean="0">
              <a:latin typeface="+mj-lt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22114"/>
          </a:xfrm>
        </p:spPr>
        <p:txBody>
          <a:bodyPr>
            <a:normAutofit fontScale="90000"/>
          </a:bodyPr>
          <a:lstStyle/>
          <a:p>
            <a:r>
              <a:rPr lang="ru-RU" dirty="0">
                <a:effectLst/>
              </a:rPr>
              <a:t>Начало содержательных линий предмета </a:t>
            </a:r>
            <a:r>
              <a:rPr lang="ru-RU" dirty="0" smtClean="0">
                <a:effectLst/>
              </a:rPr>
              <a:t>«География»</a:t>
            </a:r>
            <a:endParaRPr lang="ru-RU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926208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109728" indent="0">
              <a:buNone/>
            </a:pPr>
            <a:r>
              <a:rPr lang="ru-RU" i="1" dirty="0" smtClean="0">
                <a:latin typeface="+mj-lt"/>
              </a:rPr>
              <a:t>с курсом истории древнего мира</a:t>
            </a:r>
          </a:p>
          <a:p>
            <a:pPr marL="109728" indent="0">
              <a:buNone/>
            </a:pPr>
            <a:r>
              <a:rPr lang="ru-RU" sz="2400" dirty="0" smtClean="0">
                <a:latin typeface="+mj-lt"/>
              </a:rPr>
              <a:t>наличие и адекватность представлений</a:t>
            </a:r>
            <a:endParaRPr lang="ru-RU" sz="2400" dirty="0">
              <a:latin typeface="+mj-lt"/>
            </a:endParaRPr>
          </a:p>
          <a:p>
            <a:pPr lvl="0">
              <a:buFont typeface="Wingdings" panose="05000000000000000000" pitchFamily="2" charset="2"/>
              <a:buChar char="q"/>
            </a:pPr>
            <a:r>
              <a:rPr lang="ru-RU" sz="2400" dirty="0">
                <a:latin typeface="+mj-lt"/>
              </a:rPr>
              <a:t>о расселении людей на Земле и приспособлении их к жизни в разных условиях;</a:t>
            </a:r>
          </a:p>
          <a:p>
            <a:pPr lvl="0">
              <a:buFont typeface="Wingdings" panose="05000000000000000000" pitchFamily="2" charset="2"/>
              <a:buChar char="q"/>
            </a:pPr>
            <a:r>
              <a:rPr lang="ru-RU" sz="2400" dirty="0">
                <a:latin typeface="+mj-lt"/>
              </a:rPr>
              <a:t>о создании и совершенствовании орудий труда как средств расширения человеческих возможностей;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ru-RU" sz="2400" dirty="0">
                <a:latin typeface="+mj-lt"/>
              </a:rPr>
              <a:t>о различии материалов и техник изготовления вещей в связи с условиями производства их человеком</a:t>
            </a:r>
            <a:endParaRPr lang="ru-RU" sz="2400" dirty="0" smtClean="0">
              <a:latin typeface="+mj-lt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effectLst/>
              </a:rPr>
              <a:t>Интеграция с другими предметными областями</a:t>
            </a:r>
            <a:endParaRPr lang="ru-RU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088058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16632"/>
            <a:ext cx="8424936" cy="1512168"/>
          </a:xfrm>
        </p:spPr>
        <p:txBody>
          <a:bodyPr>
            <a:noAutofit/>
          </a:bodyPr>
          <a:lstStyle/>
          <a:p>
            <a:pPr algn="ctr"/>
            <a:r>
              <a:rPr lang="ru-RU" sz="3200" dirty="0" smtClean="0"/>
              <a:t>Структура непрерывного естественнонаучного школьного образования</a:t>
            </a:r>
            <a:endParaRPr lang="ru-RU" sz="3200" b="1" dirty="0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655440" y="4293096"/>
            <a:ext cx="7931562" cy="1296144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90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 smtClean="0">
                <a:solidFill>
                  <a:schemeClr val="bg1"/>
                </a:solidFill>
              </a:rPr>
              <a:t>природоведение 5: «деятельностная пропедевтика» понятийного содержания естественнонаучных предметов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655440" y="2862268"/>
            <a:ext cx="7931562" cy="135882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rgbClr val="0070C0"/>
            </a:solidFill>
          </a:ln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 smtClean="0"/>
              <a:t>физика, химия, биология, география 6-9  </a:t>
            </a:r>
          </a:p>
          <a:p>
            <a:r>
              <a:rPr lang="ru-RU" sz="3200" b="1" dirty="0" smtClean="0"/>
              <a:t>как освоение в общем виде средств теоретико-предметного мышления</a:t>
            </a:r>
            <a:endParaRPr lang="ru-RU" sz="3200" b="1" dirty="0"/>
          </a:p>
        </p:txBody>
      </p:sp>
      <p:sp>
        <p:nvSpPr>
          <p:cNvPr id="24" name="Заголовок 1"/>
          <p:cNvSpPr txBox="1">
            <a:spLocks/>
          </p:cNvSpPr>
          <p:nvPr/>
        </p:nvSpPr>
        <p:spPr>
          <a:xfrm>
            <a:off x="655440" y="5771627"/>
            <a:ext cx="7931562" cy="64807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0070C0"/>
            </a:solidFill>
          </a:ln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 smtClean="0">
                <a:solidFill>
                  <a:schemeClr val="bg1"/>
                </a:solidFill>
              </a:rPr>
              <a:t>окружающий мир 1-4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29" name="Заголовок 1"/>
          <p:cNvSpPr txBox="1">
            <a:spLocks/>
          </p:cNvSpPr>
          <p:nvPr/>
        </p:nvSpPr>
        <p:spPr>
          <a:xfrm>
            <a:off x="655440" y="1700808"/>
            <a:ext cx="4348608" cy="109790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txBody>
          <a:bodyPr vert="horz" lIns="91440" tIns="45720" rIns="91440" bIns="45720" rtlCol="0" anchor="ctr">
            <a:normAutofit fontScale="7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 smtClean="0">
                <a:solidFill>
                  <a:schemeClr val="bg1"/>
                </a:solidFill>
              </a:rPr>
              <a:t>профильные </a:t>
            </a:r>
            <a:r>
              <a:rPr lang="ru-RU" sz="3200" b="1" dirty="0">
                <a:solidFill>
                  <a:schemeClr val="bg1"/>
                </a:solidFill>
              </a:rPr>
              <a:t>предметы  10-11</a:t>
            </a:r>
          </a:p>
          <a:p>
            <a:r>
              <a:rPr lang="ru-RU" sz="3200" b="1" dirty="0">
                <a:solidFill>
                  <a:schemeClr val="bg1"/>
                </a:solidFill>
              </a:rPr>
              <a:t>(</a:t>
            </a:r>
            <a:r>
              <a:rPr lang="ru-RU" sz="3200" b="1" dirty="0" smtClean="0">
                <a:solidFill>
                  <a:schemeClr val="bg1"/>
                </a:solidFill>
              </a:rPr>
              <a:t>физика, химия, биология)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30" name="Заголовок 1"/>
          <p:cNvSpPr txBox="1">
            <a:spLocks/>
          </p:cNvSpPr>
          <p:nvPr/>
        </p:nvSpPr>
        <p:spPr>
          <a:xfrm>
            <a:off x="5004048" y="1700808"/>
            <a:ext cx="3582954" cy="109790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 smtClean="0">
                <a:solidFill>
                  <a:schemeClr val="bg1"/>
                </a:solidFill>
              </a:rPr>
              <a:t>естествознание</a:t>
            </a:r>
          </a:p>
          <a:p>
            <a:r>
              <a:rPr lang="ru-RU" sz="3200" b="1" dirty="0" smtClean="0">
                <a:solidFill>
                  <a:schemeClr val="bg1"/>
                </a:solidFill>
              </a:rPr>
              <a:t>10-11</a:t>
            </a:r>
            <a:endParaRPr lang="ru-RU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23230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23528" y="2348880"/>
            <a:ext cx="2880320" cy="2667752"/>
          </a:xfrm>
          <a:ln>
            <a:solidFill>
              <a:srgbClr val="0070C0"/>
            </a:solidFill>
          </a:ln>
        </p:spPr>
        <p:txBody>
          <a:bodyPr>
            <a:normAutofit/>
          </a:bodyPr>
          <a:lstStyle/>
          <a:p>
            <a:pPr marL="109728" indent="0">
              <a:buNone/>
            </a:pPr>
            <a:r>
              <a:rPr lang="ru-RU" sz="2400" dirty="0">
                <a:latin typeface="+mj-lt"/>
              </a:rPr>
              <a:t>Постановка вопроса о «действующем начале» превращений в живой </a:t>
            </a:r>
            <a:r>
              <a:rPr lang="ru-RU" sz="2400" dirty="0" smtClean="0">
                <a:latin typeface="+mj-lt"/>
              </a:rPr>
              <a:t>природе</a:t>
            </a:r>
            <a:endParaRPr lang="ru-RU" sz="2400" dirty="0">
              <a:latin typeface="+mj-lt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000" dirty="0" smtClean="0"/>
              <a:t>Развитие понятийной линии содержания</a:t>
            </a:r>
            <a:endParaRPr lang="ru-RU" sz="3000" dirty="0"/>
          </a:p>
        </p:txBody>
      </p:sp>
      <p:sp>
        <p:nvSpPr>
          <p:cNvPr id="4" name="Down Arrow 3"/>
          <p:cNvSpPr/>
          <p:nvPr/>
        </p:nvSpPr>
        <p:spPr>
          <a:xfrm>
            <a:off x="2843808" y="1196752"/>
            <a:ext cx="432048" cy="518457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Content Placeholder 1"/>
          <p:cNvSpPr txBox="1">
            <a:spLocks/>
          </p:cNvSpPr>
          <p:nvPr/>
        </p:nvSpPr>
        <p:spPr>
          <a:xfrm>
            <a:off x="3203848" y="1196752"/>
            <a:ext cx="5688632" cy="2232248"/>
          </a:xfrm>
          <a:prstGeom prst="rect">
            <a:avLst/>
          </a:prstGeom>
        </p:spPr>
        <p:txBody>
          <a:bodyPr vert="horz">
            <a:noAutofit/>
          </a:bodyPr>
          <a:lstStyle>
            <a:lvl1pPr marL="365760" indent="-25603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792" indent="-228600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536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109728" indent="0">
              <a:buNone/>
            </a:pPr>
            <a:r>
              <a:rPr lang="ru-RU" sz="1600" b="1" dirty="0" smtClean="0">
                <a:latin typeface="+mj-lt"/>
              </a:rPr>
              <a:t>Съедобное-несъедобное</a:t>
            </a:r>
          </a:p>
          <a:p>
            <a:r>
              <a:rPr lang="ru-RU" sz="1600" dirty="0" smtClean="0">
                <a:latin typeface="+mj-lt"/>
              </a:rPr>
              <a:t>Построение молекулярной схемы брожения</a:t>
            </a:r>
          </a:p>
          <a:p>
            <a:r>
              <a:rPr lang="ru-RU" sz="1600" dirty="0" smtClean="0">
                <a:latin typeface="+mj-lt"/>
              </a:rPr>
              <a:t>Выявление роли закваски как «помощника превращения»</a:t>
            </a:r>
          </a:p>
          <a:p>
            <a:r>
              <a:rPr lang="ru-RU" sz="1600" dirty="0" smtClean="0">
                <a:latin typeface="+mj-lt"/>
              </a:rPr>
              <a:t>Обнаружение различия продуктов молочнокислого и спиртового брожения</a:t>
            </a:r>
          </a:p>
          <a:p>
            <a:r>
              <a:rPr lang="ru-RU" sz="1600" dirty="0" smtClean="0">
                <a:latin typeface="+mj-lt"/>
              </a:rPr>
              <a:t>Постановка вопроса о сущности консервирования</a:t>
            </a:r>
            <a:endParaRPr lang="ru-RU" sz="1600" dirty="0">
              <a:latin typeface="+mj-lt"/>
            </a:endParaRPr>
          </a:p>
        </p:txBody>
      </p:sp>
      <p:sp>
        <p:nvSpPr>
          <p:cNvPr id="8" name="Content Placeholder 1"/>
          <p:cNvSpPr txBox="1">
            <a:spLocks/>
          </p:cNvSpPr>
          <p:nvPr/>
        </p:nvSpPr>
        <p:spPr>
          <a:xfrm>
            <a:off x="3356248" y="3429000"/>
            <a:ext cx="5688632" cy="3096344"/>
          </a:xfrm>
          <a:prstGeom prst="rect">
            <a:avLst/>
          </a:prstGeom>
        </p:spPr>
        <p:txBody>
          <a:bodyPr vert="horz">
            <a:noAutofit/>
          </a:bodyPr>
          <a:lstStyle>
            <a:lvl1pPr marL="365760" indent="-25603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792" indent="-228600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536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109728" indent="0">
              <a:buNone/>
            </a:pPr>
            <a:r>
              <a:rPr lang="ru-RU" sz="1600" b="1" dirty="0" smtClean="0">
                <a:latin typeface="+mj-lt"/>
              </a:rPr>
              <a:t>Сражение с неизвестным</a:t>
            </a:r>
          </a:p>
          <a:p>
            <a:r>
              <a:rPr lang="ru-RU" sz="1600" dirty="0">
                <a:latin typeface="+mj-lt"/>
              </a:rPr>
              <a:t>Постановка вопроса о «действующем начале» превращений в живой природе: «существо» или «вещество</a:t>
            </a:r>
            <a:r>
              <a:rPr lang="ru-RU" sz="1600" dirty="0" smtClean="0">
                <a:latin typeface="+mj-lt"/>
              </a:rPr>
              <a:t>»?</a:t>
            </a:r>
          </a:p>
          <a:p>
            <a:r>
              <a:rPr lang="ru-RU" sz="1600" dirty="0" smtClean="0">
                <a:latin typeface="+mj-lt"/>
              </a:rPr>
              <a:t>Выявление </a:t>
            </a:r>
            <a:r>
              <a:rPr lang="ru-RU" sz="1600" dirty="0">
                <a:latin typeface="+mj-lt"/>
              </a:rPr>
              <a:t>«действующего начала» превращения веществ в микробиологических процессах (первоначальные представления о </a:t>
            </a:r>
            <a:r>
              <a:rPr lang="ru-RU" sz="1600" dirty="0" smtClean="0">
                <a:latin typeface="+mj-lt"/>
              </a:rPr>
              <a:t>ферментах)</a:t>
            </a:r>
          </a:p>
          <a:p>
            <a:r>
              <a:rPr lang="ru-RU" sz="1600" dirty="0" smtClean="0">
                <a:latin typeface="+mj-lt"/>
              </a:rPr>
              <a:t>Возможности </a:t>
            </a:r>
            <a:r>
              <a:rPr lang="ru-RU" sz="1600" dirty="0">
                <a:latin typeface="+mj-lt"/>
              </a:rPr>
              <a:t>применения молекулярных схем к «биологическим объектам»</a:t>
            </a:r>
          </a:p>
        </p:txBody>
      </p:sp>
    </p:spTree>
    <p:extLst>
      <p:ext uri="{BB962C8B-B14F-4D97-AF65-F5344CB8AC3E}">
        <p14:creationId xmlns:p14="http://schemas.microsoft.com/office/powerpoint/2010/main" val="29893870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57200" y="2204864"/>
            <a:ext cx="8229600" cy="4104496"/>
          </a:xfrm>
        </p:spPr>
        <p:txBody>
          <a:bodyPr/>
          <a:lstStyle/>
          <a:p>
            <a:pPr>
              <a:spcBef>
                <a:spcPts val="2400"/>
              </a:spcBef>
              <a:buFont typeface="Wingdings" panose="05000000000000000000" pitchFamily="2" charset="2"/>
              <a:buChar char="q"/>
            </a:pPr>
            <a:r>
              <a:rPr lang="ru-RU" dirty="0" smtClean="0">
                <a:latin typeface="+mj-lt"/>
              </a:rPr>
              <a:t>технологическая цепочка</a:t>
            </a:r>
          </a:p>
          <a:p>
            <a:pPr>
              <a:spcBef>
                <a:spcPts val="2400"/>
              </a:spcBef>
              <a:buFont typeface="Wingdings" panose="05000000000000000000" pitchFamily="2" charset="2"/>
              <a:buChar char="q"/>
            </a:pPr>
            <a:r>
              <a:rPr lang="ru-RU" dirty="0" smtClean="0">
                <a:latin typeface="+mj-lt"/>
              </a:rPr>
              <a:t>модельная схема, отвечающая задачам преобразования действия в природе</a:t>
            </a: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Модельные средства освоения контекста техник и технологий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19357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dirty="0" smtClean="0"/>
              <a:t>«Выходная» диагностика</a:t>
            </a:r>
            <a:endParaRPr lang="ru-RU" sz="3600" dirty="0"/>
          </a:p>
        </p:txBody>
      </p:sp>
      <p:sp>
        <p:nvSpPr>
          <p:cNvPr id="5" name="Content Placeholder 1"/>
          <p:cNvSpPr>
            <a:spLocks noGrp="1"/>
          </p:cNvSpPr>
          <p:nvPr>
            <p:ph idx="1"/>
          </p:nvPr>
        </p:nvSpPr>
        <p:spPr>
          <a:xfrm>
            <a:off x="457200" y="1481328"/>
            <a:ext cx="8229600" cy="4827992"/>
          </a:xfrm>
        </p:spPr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ru-RU" sz="2800" dirty="0">
                <a:latin typeface="+mj-lt"/>
              </a:rPr>
              <a:t>как определение готовности ученика к изучению естественнонаучных предметов в 6 </a:t>
            </a:r>
            <a:r>
              <a:rPr lang="ru-RU" sz="2800" dirty="0" smtClean="0">
                <a:latin typeface="+mj-lt"/>
              </a:rPr>
              <a:t>классе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ru-RU" sz="2800" dirty="0" smtClean="0">
                <a:latin typeface="+mj-lt"/>
              </a:rPr>
              <a:t>должна быть построена «на другом материале»</a:t>
            </a:r>
          </a:p>
          <a:p>
            <a:pPr marL="109728" indent="0">
              <a:buNone/>
            </a:pPr>
            <a:r>
              <a:rPr lang="ru-RU" sz="2800" dirty="0" smtClean="0">
                <a:latin typeface="+mj-lt"/>
              </a:rPr>
              <a:t>например:</a:t>
            </a:r>
          </a:p>
          <a:p>
            <a:pPr marL="109728" indent="0">
              <a:buNone/>
            </a:pPr>
            <a:r>
              <a:rPr lang="ru-RU" sz="2800" dirty="0" smtClean="0">
                <a:latin typeface="+mj-lt"/>
              </a:rPr>
              <a:t>подобрать очки </a:t>
            </a:r>
            <a:r>
              <a:rPr lang="ru-RU" sz="2800" dirty="0">
                <a:latin typeface="+mj-lt"/>
              </a:rPr>
              <a:t>для «близоруких» и для «</a:t>
            </a:r>
            <a:r>
              <a:rPr lang="ru-RU" sz="2800" dirty="0" smtClean="0">
                <a:latin typeface="+mj-lt"/>
              </a:rPr>
              <a:t>дальнозорких»</a:t>
            </a:r>
          </a:p>
          <a:p>
            <a:pPr marL="109728" indent="0">
              <a:buNone/>
            </a:pPr>
            <a:r>
              <a:rPr lang="ru-RU" sz="2800" dirty="0" smtClean="0">
                <a:latin typeface="+mj-lt"/>
              </a:rPr>
              <a:t>или отличить «питьевую» соду от «стиральной» на </a:t>
            </a:r>
            <a:r>
              <a:rPr lang="ru-RU" sz="2800" dirty="0">
                <a:latin typeface="+mj-lt"/>
              </a:rPr>
              <a:t>основании </a:t>
            </a:r>
            <a:r>
              <a:rPr lang="ru-RU" sz="2800" dirty="0" smtClean="0">
                <a:latin typeface="+mj-lt"/>
              </a:rPr>
              <a:t>текста</a:t>
            </a:r>
          </a:p>
          <a:p>
            <a:pPr marL="109728" indent="0">
              <a:buNone/>
            </a:pPr>
            <a:r>
              <a:rPr lang="ru-RU" sz="2800" dirty="0" smtClean="0">
                <a:latin typeface="+mj-lt"/>
              </a:rPr>
              <a:t>– если в данном классе это не было изучено</a:t>
            </a:r>
            <a:endParaRPr lang="ru-RU" sz="2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87069947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трелка вниз 5"/>
          <p:cNvSpPr/>
          <p:nvPr/>
        </p:nvSpPr>
        <p:spPr>
          <a:xfrm>
            <a:off x="251520" y="404664"/>
            <a:ext cx="936104" cy="645333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1187624" y="5157192"/>
            <a:ext cx="7560840" cy="1296144"/>
          </a:xfrm>
          <a:prstGeom prst="rect">
            <a:avLst/>
          </a:prstGeom>
        </p:spPr>
        <p:txBody>
          <a:bodyPr vert="horz" anchor="ctr"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marL="457200" indent="-457200" algn="l">
              <a:buFont typeface="Wingdings" panose="05000000000000000000" pitchFamily="2" charset="2"/>
              <a:buChar char="q"/>
            </a:pPr>
            <a:endParaRPr lang="ru-RU" sz="3200" dirty="0">
              <a:solidFill>
                <a:schemeClr val="tx1"/>
              </a:solidFill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356205" y="5157192"/>
            <a:ext cx="6744187" cy="1152128"/>
          </a:xfrm>
          <a:prstGeom prst="rect">
            <a:avLst/>
          </a:prstGeom>
        </p:spPr>
        <p:txBody>
          <a:bodyPr vert="horz" anchor="ctr"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marL="457200" indent="-457200" algn="l">
              <a:buFont typeface="Wingdings" panose="05000000000000000000" pitchFamily="2" charset="2"/>
              <a:buChar char="q"/>
            </a:pPr>
            <a:endParaRPr lang="ru-RU" sz="2200" dirty="0" smtClean="0">
              <a:solidFill>
                <a:schemeClr val="tx1"/>
              </a:solidFill>
            </a:endParaRPr>
          </a:p>
          <a:p>
            <a:pPr marL="457200" indent="-457200" algn="l">
              <a:spcBef>
                <a:spcPts val="1200"/>
              </a:spcBef>
              <a:buFont typeface="Wingdings" panose="05000000000000000000" pitchFamily="2" charset="2"/>
              <a:buChar char="q"/>
            </a:pPr>
            <a:r>
              <a:rPr lang="ru-RU" sz="2200" dirty="0" smtClean="0">
                <a:solidFill>
                  <a:schemeClr val="tx1"/>
                </a:solidFill>
              </a:rPr>
              <a:t>молекулярная интерпретация идентификации и превращения вещества</a:t>
            </a:r>
          </a:p>
          <a:p>
            <a:pPr marL="457200" indent="-457200" algn="l">
              <a:buFont typeface="Wingdings" panose="05000000000000000000" pitchFamily="2" charset="2"/>
              <a:buChar char="q"/>
            </a:pPr>
            <a:endParaRPr lang="ru-RU" sz="2200" dirty="0">
              <a:solidFill>
                <a:schemeClr val="tx1"/>
              </a:solidFill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1043359" y="116632"/>
            <a:ext cx="7560840" cy="864096"/>
          </a:xfrm>
          <a:prstGeom prst="rect">
            <a:avLst/>
          </a:prstGeom>
          <a:ln>
            <a:noFill/>
          </a:ln>
        </p:spPr>
        <p:txBody>
          <a:bodyPr vert="horz" anchor="ctr"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dirty="0" smtClean="0">
                <a:solidFill>
                  <a:schemeClr val="accent1"/>
                </a:solidFill>
              </a:rPr>
              <a:t>ПОСТАНОВКА БУДУЩИХ ЗАДАЧ</a:t>
            </a:r>
            <a:endParaRPr lang="ru-RU" sz="3200" dirty="0">
              <a:solidFill>
                <a:schemeClr val="accent1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115491" y="978256"/>
            <a:ext cx="7705105" cy="14311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о</a:t>
            </a:r>
            <a:r>
              <a:rPr lang="ru-RU" sz="240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своения средств изучения естественно-научного предмета в наиболее общем виде</a:t>
            </a:r>
          </a:p>
          <a:p>
            <a:pPr>
              <a:spcBef>
                <a:spcPts val="1800"/>
              </a:spcBef>
            </a:pPr>
            <a:r>
              <a:rPr lang="ru-RU" sz="240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биологии:</a:t>
            </a:r>
            <a:endParaRPr lang="ru-RU" sz="2400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1038802" y="404664"/>
            <a:ext cx="8105197" cy="1296144"/>
          </a:xfrm>
          <a:prstGeom prst="rect">
            <a:avLst/>
          </a:prstGeom>
        </p:spPr>
        <p:txBody>
          <a:bodyPr vert="horz" anchor="ctr"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ru-RU" sz="26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1310980" y="2986915"/>
            <a:ext cx="7560840" cy="1008112"/>
          </a:xfrm>
          <a:prstGeom prst="rect">
            <a:avLst/>
          </a:prstGeom>
        </p:spPr>
        <p:txBody>
          <a:bodyPr vert="horz" anchor="ctr"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marL="457200" indent="-457200" algn="l">
              <a:spcBef>
                <a:spcPts val="1200"/>
              </a:spcBef>
              <a:buFont typeface="Wingdings" panose="05000000000000000000" pitchFamily="2" charset="2"/>
              <a:buChar char="q"/>
            </a:pPr>
            <a:r>
              <a:rPr lang="ru-RU" sz="2200" dirty="0" smtClean="0">
                <a:solidFill>
                  <a:schemeClr val="tx1"/>
                </a:solidFill>
              </a:rPr>
              <a:t>взаимосвязь структуры и функции в модели «живого существа»</a:t>
            </a:r>
            <a:endParaRPr lang="ru-RU" sz="2200" dirty="0">
              <a:solidFill>
                <a:schemeClr val="tx1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331640" y="2420888"/>
            <a:ext cx="669674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dirty="0" smtClean="0">
                <a:latin typeface="+mj-lt"/>
              </a:rPr>
              <a:t>- вещество </a:t>
            </a:r>
            <a:r>
              <a:rPr lang="ru-RU" sz="2200" b="1" dirty="0">
                <a:latin typeface="+mj-lt"/>
              </a:rPr>
              <a:t>или существо?</a:t>
            </a:r>
          </a:p>
          <a:p>
            <a:r>
              <a:rPr lang="ru-RU" sz="2200" b="1" dirty="0" smtClean="0">
                <a:latin typeface="+mj-lt"/>
              </a:rPr>
              <a:t>- селекция</a:t>
            </a:r>
            <a:r>
              <a:rPr lang="ru-RU" sz="2200" b="1" dirty="0">
                <a:latin typeface="+mj-lt"/>
              </a:rPr>
              <a:t>: наследственность и изменчивость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187624" y="4052833"/>
            <a:ext cx="20212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х</a:t>
            </a:r>
            <a:r>
              <a:rPr lang="ru-RU" sz="240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имии:</a:t>
            </a:r>
            <a:endParaRPr lang="ru-RU" sz="2400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1484040" y="4514498"/>
            <a:ext cx="669674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dirty="0" smtClean="0">
                <a:latin typeface="+mj-lt"/>
              </a:rPr>
              <a:t>- свойства веществ: что для чего?</a:t>
            </a:r>
          </a:p>
          <a:p>
            <a:pPr marL="342900" indent="-342900">
              <a:buFontTx/>
              <a:buChar char="-"/>
            </a:pPr>
            <a:endParaRPr lang="ru-RU" sz="2200" b="1" dirty="0">
              <a:latin typeface="+mj-lt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484040" y="4914607"/>
            <a:ext cx="632832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dirty="0" smtClean="0">
                <a:latin typeface="+mj-lt"/>
              </a:rPr>
              <a:t>- целенаправленное </a:t>
            </a:r>
            <a:r>
              <a:rPr lang="ru-RU" sz="2200" b="1" dirty="0">
                <a:latin typeface="+mj-lt"/>
              </a:rPr>
              <a:t>превращение веществ</a:t>
            </a:r>
          </a:p>
        </p:txBody>
      </p:sp>
    </p:spTree>
    <p:extLst>
      <p:ext uri="{BB962C8B-B14F-4D97-AF65-F5344CB8AC3E}">
        <p14:creationId xmlns:p14="http://schemas.microsoft.com/office/powerpoint/2010/main" val="2688858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трелка вниз 5"/>
          <p:cNvSpPr/>
          <p:nvPr/>
        </p:nvSpPr>
        <p:spPr>
          <a:xfrm>
            <a:off x="251520" y="404664"/>
            <a:ext cx="936104" cy="645333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1187624" y="5157192"/>
            <a:ext cx="7560840" cy="1296144"/>
          </a:xfrm>
          <a:prstGeom prst="rect">
            <a:avLst/>
          </a:prstGeom>
        </p:spPr>
        <p:txBody>
          <a:bodyPr vert="horz" anchor="ctr"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marL="457200" indent="-457200" algn="l">
              <a:buFont typeface="Wingdings" panose="05000000000000000000" pitchFamily="2" charset="2"/>
              <a:buChar char="q"/>
            </a:pPr>
            <a:endParaRPr lang="ru-RU" sz="3200" dirty="0">
              <a:solidFill>
                <a:schemeClr val="tx1"/>
              </a:solidFill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331640" y="5157192"/>
            <a:ext cx="6384147" cy="936104"/>
          </a:xfrm>
          <a:prstGeom prst="rect">
            <a:avLst/>
          </a:prstGeom>
        </p:spPr>
        <p:txBody>
          <a:bodyPr vert="horz" anchor="ctr"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marL="457200" indent="-457200" algn="l">
              <a:buFont typeface="Wingdings" panose="05000000000000000000" pitchFamily="2" charset="2"/>
              <a:buChar char="q"/>
            </a:pPr>
            <a:endParaRPr lang="ru-RU" sz="2200" dirty="0" smtClean="0">
              <a:solidFill>
                <a:schemeClr val="tx1"/>
              </a:solidFill>
            </a:endParaRPr>
          </a:p>
          <a:p>
            <a:pPr marL="457200" indent="-457200" algn="l">
              <a:spcBef>
                <a:spcPts val="1200"/>
              </a:spcBef>
              <a:buFont typeface="Wingdings" panose="05000000000000000000" pitchFamily="2" charset="2"/>
              <a:buChar char="q"/>
            </a:pPr>
            <a:r>
              <a:rPr lang="ru-RU" sz="2200" dirty="0">
                <a:solidFill>
                  <a:schemeClr val="tx1"/>
                </a:solidFill>
              </a:rPr>
              <a:t>м</a:t>
            </a:r>
            <a:r>
              <a:rPr lang="ru-RU" sz="2200" dirty="0" smtClean="0">
                <a:solidFill>
                  <a:schemeClr val="tx1"/>
                </a:solidFill>
              </a:rPr>
              <a:t>одельные схемы действия механизмов и приспособлений </a:t>
            </a:r>
          </a:p>
          <a:p>
            <a:pPr marL="457200" indent="-457200" algn="l">
              <a:buFont typeface="Wingdings" panose="05000000000000000000" pitchFamily="2" charset="2"/>
              <a:buChar char="q"/>
            </a:pPr>
            <a:endParaRPr lang="ru-RU" sz="2200" dirty="0">
              <a:solidFill>
                <a:schemeClr val="tx1"/>
              </a:solidFill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1038803" y="432389"/>
            <a:ext cx="7560840" cy="864096"/>
          </a:xfrm>
          <a:prstGeom prst="rect">
            <a:avLst/>
          </a:prstGeom>
          <a:ln>
            <a:noFill/>
          </a:ln>
        </p:spPr>
        <p:txBody>
          <a:bodyPr vert="horz" anchor="ctr"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dirty="0" smtClean="0">
                <a:solidFill>
                  <a:schemeClr val="accent1"/>
                </a:solidFill>
              </a:rPr>
              <a:t>ПОСТАНОВКА БУДУЩИХ ЗАДАЧ…</a:t>
            </a:r>
            <a:endParaRPr lang="ru-RU" sz="3200" dirty="0">
              <a:solidFill>
                <a:schemeClr val="accent1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115616" y="1296485"/>
            <a:ext cx="26642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географии:</a:t>
            </a:r>
            <a:endParaRPr lang="ru-RU" sz="2400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195949" y="4198922"/>
            <a:ext cx="23042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физики:</a:t>
            </a:r>
            <a:endParaRPr lang="ru-RU" sz="2400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1187624" y="2624697"/>
            <a:ext cx="7560840" cy="1008112"/>
          </a:xfrm>
          <a:prstGeom prst="rect">
            <a:avLst/>
          </a:prstGeom>
        </p:spPr>
        <p:txBody>
          <a:bodyPr vert="horz" anchor="ctr"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marL="457200" indent="-457200" algn="l">
              <a:buFont typeface="Wingdings" panose="05000000000000000000" pitchFamily="2" charset="2"/>
              <a:buChar char="q"/>
            </a:pPr>
            <a:endParaRPr lang="ru-RU" sz="2200" dirty="0" smtClean="0">
              <a:solidFill>
                <a:schemeClr val="tx1"/>
              </a:solidFill>
            </a:endParaRPr>
          </a:p>
          <a:p>
            <a:pPr marL="457200" indent="-457200" algn="l">
              <a:spcBef>
                <a:spcPts val="1200"/>
              </a:spcBef>
              <a:buFont typeface="Wingdings" panose="05000000000000000000" pitchFamily="2" charset="2"/>
              <a:buChar char="q"/>
            </a:pPr>
            <a:r>
              <a:rPr lang="ru-RU" sz="2200" dirty="0">
                <a:solidFill>
                  <a:schemeClr val="tx1"/>
                </a:solidFill>
              </a:rPr>
              <a:t>о</a:t>
            </a:r>
            <a:r>
              <a:rPr lang="ru-RU" sz="2200" dirty="0" smtClean="0">
                <a:solidFill>
                  <a:schemeClr val="tx1"/>
                </a:solidFill>
              </a:rPr>
              <a:t>риентиры передвижения на карте местности</a:t>
            </a:r>
          </a:p>
          <a:p>
            <a:pPr marL="457200" indent="-457200" algn="l">
              <a:buFont typeface="Wingdings" panose="05000000000000000000" pitchFamily="2" charset="2"/>
              <a:buChar char="q"/>
            </a:pPr>
            <a:endParaRPr lang="ru-RU" sz="2200" dirty="0">
              <a:solidFill>
                <a:schemeClr val="tx1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1187624" y="1844824"/>
            <a:ext cx="705678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Tx/>
              <a:buChar char="-"/>
            </a:pPr>
            <a:r>
              <a:rPr lang="ru-RU" sz="2200" b="1" dirty="0" smtClean="0">
                <a:latin typeface="+mj-lt"/>
              </a:rPr>
              <a:t>карта, компас и…:</a:t>
            </a:r>
          </a:p>
          <a:p>
            <a:r>
              <a:rPr lang="ru-RU" sz="2200" b="1" dirty="0" smtClean="0">
                <a:latin typeface="+mj-lt"/>
              </a:rPr>
              <a:t>развитие средств ориентирования на местности</a:t>
            </a:r>
            <a:endParaRPr lang="ru-RU" sz="2200" b="1" dirty="0">
              <a:latin typeface="+mj-lt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187624" y="4726305"/>
            <a:ext cx="669674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dirty="0" smtClean="0">
                <a:latin typeface="+mj-lt"/>
              </a:rPr>
              <a:t>- увеличение «малых сил» человека</a:t>
            </a:r>
            <a:endParaRPr lang="ru-RU" sz="22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409670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400" dirty="0" smtClean="0"/>
              <a:t>Линии развития содержания</a:t>
            </a:r>
            <a:endParaRPr lang="ru-RU" sz="4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Bef>
                <a:spcPts val="2400"/>
              </a:spcBef>
              <a:buFont typeface="Wingdings" panose="05000000000000000000" pitchFamily="2" charset="2"/>
              <a:buChar char="q"/>
            </a:pPr>
            <a:r>
              <a:rPr lang="ru-RU" b="1" i="1" dirty="0">
                <a:latin typeface="Arial" panose="020B0604020202020204" pitchFamily="34" charset="0"/>
                <a:cs typeface="Arial" panose="020B0604020202020204" pitchFamily="34" charset="0"/>
              </a:rPr>
              <a:t>Технологическая</a:t>
            </a:r>
            <a:r>
              <a:rPr lang="ru-RU" i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создание и развитие человеком технологий, обеспечивающих его существование в природе</a:t>
            </a:r>
          </a:p>
          <a:p>
            <a:pPr>
              <a:spcBef>
                <a:spcPts val="2400"/>
              </a:spcBef>
              <a:buFont typeface="Wingdings" panose="05000000000000000000" pitchFamily="2" charset="2"/>
              <a:buChar char="q"/>
            </a:pPr>
            <a:r>
              <a:rPr lang="ru-RU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Понятийная</a:t>
            </a:r>
            <a:r>
              <a:rPr lang="ru-RU" i="1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создание «основы» формирования базовых естественнонаучных понятий</a:t>
            </a:r>
          </a:p>
        </p:txBody>
      </p:sp>
    </p:spTree>
    <p:extLst>
      <p:ext uri="{BB962C8B-B14F-4D97-AF65-F5344CB8AC3E}">
        <p14:creationId xmlns:p14="http://schemas.microsoft.com/office/powerpoint/2010/main" val="355699679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11"/>
          <p:cNvPicPr>
            <a:picLocks noGrp="1" noChangeAspect="1"/>
          </p:cNvPicPr>
          <p:nvPr>
            <p:ph sz="half" idx="1"/>
          </p:nvPr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88790" y="358981"/>
            <a:ext cx="2067961" cy="1610560"/>
          </a:xfrm>
        </p:spPr>
      </p:pic>
      <p:pic>
        <p:nvPicPr>
          <p:cNvPr id="8" name="Picture 4" descr="http://www.1hleb.ru/upload/medialibrary/3e8/f11bbf82df4c152886ce56de1a3.jpg"/>
          <p:cNvPicPr>
            <a:picLocks noChangeAspect="1" noChangeArrowheads="1"/>
          </p:cNvPicPr>
          <p:nvPr/>
        </p:nvPicPr>
        <p:blipFill>
          <a:blip r:embed="rId4" r:link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2060848"/>
            <a:ext cx="4680520" cy="2514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6"/>
          <p:cNvSpPr txBox="1">
            <a:spLocks/>
          </p:cNvSpPr>
          <p:nvPr/>
        </p:nvSpPr>
        <p:spPr>
          <a:xfrm>
            <a:off x="1175548" y="1527783"/>
            <a:ext cx="2676372" cy="922114"/>
          </a:xfrm>
          <a:prstGeom prst="rect">
            <a:avLst/>
          </a:prstGeom>
        </p:spPr>
        <p:txBody>
          <a:bodyPr vert="horz" anchor="ctr"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i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от колоса до булки</a:t>
            </a:r>
            <a:endParaRPr lang="ru-RU" sz="2800" i="1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395536" y="116632"/>
            <a:ext cx="4032448" cy="1440160"/>
          </a:xfrm>
          <a:prstGeom prst="rect">
            <a:avLst/>
          </a:prstGeom>
        </p:spPr>
        <p:txBody>
          <a:bodyPr vert="horz" anchor="ctr">
            <a:normAutofit fontScale="85000" lnSpcReduction="20000"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dirty="0" smtClean="0"/>
              <a:t>Преобразование природного материала</a:t>
            </a:r>
            <a:endParaRPr lang="ru-RU" dirty="0"/>
          </a:p>
        </p:txBody>
      </p:sp>
      <p:sp>
        <p:nvSpPr>
          <p:cNvPr id="10" name="Стрелка вниз 9"/>
          <p:cNvSpPr/>
          <p:nvPr/>
        </p:nvSpPr>
        <p:spPr>
          <a:xfrm>
            <a:off x="323528" y="1584176"/>
            <a:ext cx="720080" cy="515719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Picture 2" descr="C:\Users\Helen\Dropbox\5 Природовед 20 июня\Рубрикация июнь 2012\Отобраны\2 глава солеварня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20172" y="350613"/>
            <a:ext cx="2556284" cy="1638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itle 6"/>
          <p:cNvSpPr txBox="1">
            <a:spLocks/>
          </p:cNvSpPr>
          <p:nvPr/>
        </p:nvSpPr>
        <p:spPr>
          <a:xfrm>
            <a:off x="1187624" y="5620291"/>
            <a:ext cx="2597008" cy="1080120"/>
          </a:xfrm>
          <a:prstGeom prst="rect">
            <a:avLst/>
          </a:prstGeom>
        </p:spPr>
        <p:txBody>
          <a:bodyPr vert="horz" anchor="ctr"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i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от хлопка до рубашки</a:t>
            </a:r>
            <a:endParaRPr lang="ru-RU" sz="2800" i="1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15" name="Picture 63" descr="C:\Users\Tuma\Desktop\Dropbox\5 Природовед 20 июня\Рубрикация июнь 2012\Сборка август\Картинки-природовед5-2012\картинки 3-1\3-6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4653136"/>
            <a:ext cx="1584176" cy="20475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Picture 68" descr="C:\Users\Tuma\Desktop\Dropbox\5 Природовед 20 июня\Рубрикация июнь 2012\Сборка август\Картинки-природовед5-2012\картинки 3-1\3-13.jpg"/>
          <p:cNvPicPr/>
          <p:nvPr/>
        </p:nvPicPr>
        <p:blipFill>
          <a:blip r:embed="rId8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4653136"/>
            <a:ext cx="1400105" cy="2047508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Title 6"/>
          <p:cNvSpPr txBox="1">
            <a:spLocks/>
          </p:cNvSpPr>
          <p:nvPr/>
        </p:nvSpPr>
        <p:spPr>
          <a:xfrm>
            <a:off x="1155917" y="2636912"/>
            <a:ext cx="2676372" cy="2664296"/>
          </a:xfrm>
          <a:prstGeom prst="rect">
            <a:avLst/>
          </a:prstGeom>
        </p:spPr>
        <p:txBody>
          <a:bodyPr vert="horz" anchor="ctr"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</a:rPr>
              <a:t>зачем пищу готовят?</a:t>
            </a:r>
          </a:p>
          <a:p>
            <a:pPr algn="l">
              <a:spcBef>
                <a:spcPts val="1200"/>
              </a:spcBef>
            </a:pP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</a:rPr>
              <a:t>что делают</a:t>
            </a:r>
          </a:p>
          <a:p>
            <a:pPr algn="l">
              <a:spcBef>
                <a:spcPts val="0"/>
              </a:spcBef>
            </a:pP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</a:rPr>
              <a:t>со шкурой, стеблем или «коробочкой»,</a:t>
            </a:r>
          </a:p>
          <a:p>
            <a:pPr algn="l">
              <a:spcBef>
                <a:spcPts val="0"/>
              </a:spcBef>
            </a:pPr>
            <a:r>
              <a:rPr lang="ru-RU" sz="2400" dirty="0">
                <a:solidFill>
                  <a:schemeClr val="accent6">
                    <a:lumMod val="50000"/>
                  </a:schemeClr>
                </a:solidFill>
              </a:rPr>
              <a:t>ч</a:t>
            </a: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</a:rPr>
              <a:t>тобы создать</a:t>
            </a:r>
          </a:p>
          <a:p>
            <a:pPr algn="l">
              <a:spcBef>
                <a:spcPts val="0"/>
              </a:spcBef>
            </a:pP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</a:rPr>
              <a:t>одежду?</a:t>
            </a:r>
            <a:endParaRPr lang="ru-RU" sz="24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11" t="6427" r="37005" b="1"/>
          <a:stretch/>
        </p:blipFill>
        <p:spPr bwMode="auto">
          <a:xfrm>
            <a:off x="5512846" y="4653136"/>
            <a:ext cx="1477693" cy="2047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690918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Стрелка вниз 10"/>
          <p:cNvSpPr/>
          <p:nvPr/>
        </p:nvSpPr>
        <p:spPr>
          <a:xfrm>
            <a:off x="179512" y="992072"/>
            <a:ext cx="720080" cy="560528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9" name="Стрелка вправо 8"/>
          <p:cNvSpPr/>
          <p:nvPr/>
        </p:nvSpPr>
        <p:spPr>
          <a:xfrm>
            <a:off x="387085" y="-27384"/>
            <a:ext cx="8577403" cy="1268760"/>
          </a:xfrm>
          <a:prstGeom prst="rightArrow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683568" y="116632"/>
            <a:ext cx="7560840" cy="864096"/>
          </a:xfrm>
          <a:prstGeom prst="rect">
            <a:avLst/>
          </a:prstGeom>
        </p:spPr>
        <p:txBody>
          <a:bodyPr vert="horz" anchor="ctr"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ru-RU" sz="3200" dirty="0" smtClean="0">
                <a:solidFill>
                  <a:prstClr val="white"/>
                </a:solidFill>
              </a:rPr>
              <a:t>технологическая цепочка</a:t>
            </a:r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67"/>
          <a:stretch/>
        </p:blipFill>
        <p:spPr bwMode="auto">
          <a:xfrm>
            <a:off x="1021610" y="980728"/>
            <a:ext cx="7192376" cy="5877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0" y="5877272"/>
            <a:ext cx="4283968" cy="980728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vert="horz" anchor="ctr"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dirty="0" smtClean="0">
                <a:solidFill>
                  <a:srgbClr val="CEB966">
                    <a:lumMod val="75000"/>
                  </a:srgbClr>
                </a:solidFill>
              </a:rPr>
              <a:t>Преобразование природного материала</a:t>
            </a:r>
            <a:endParaRPr lang="ru-RU" sz="2800" dirty="0">
              <a:solidFill>
                <a:srgbClr val="CEB966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772629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79512" y="1340768"/>
            <a:ext cx="8784976" cy="13303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15000"/>
              </a:lnSpc>
              <a:spcAft>
                <a:spcPts val="0"/>
              </a:spcAft>
            </a:pPr>
            <a:r>
              <a:rPr lang="ru-RU" sz="24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Мишкина каша. </a:t>
            </a:r>
            <a:r>
              <a:rPr lang="ru-RU" sz="2400" i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Какие </a:t>
            </a:r>
            <a:r>
              <a:rPr lang="ru-RU" sz="2400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ошибки сделали мальчики, не запомнившие мамину </a:t>
            </a:r>
            <a:r>
              <a:rPr lang="ru-RU" sz="2400" i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инструкцию? Как </a:t>
            </a:r>
            <a:r>
              <a:rPr lang="ru-RU" sz="2400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надо было варить кашу, чтобы успеть поужинать? 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51520" y="6249673"/>
            <a:ext cx="8568951" cy="40011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А зачем </a:t>
            </a:r>
            <a:r>
              <a:rPr lang="ru-RU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кашу </a:t>
            </a:r>
            <a:r>
              <a:rPr lang="ru-RU" sz="20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«варят»? Почему бы не съесть зерно «просто так»?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251520" y="152636"/>
            <a:ext cx="8515788" cy="1188132"/>
          </a:xfrm>
          <a:prstGeom prst="rect">
            <a:avLst/>
          </a:prstGeom>
        </p:spPr>
        <p:txBody>
          <a:bodyPr vert="horz" anchor="ctr">
            <a:normAutofit fontScale="77500" lnSpcReduction="20000"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/>
              <a:t>Преобразование природного </a:t>
            </a:r>
            <a:r>
              <a:rPr lang="ru-RU" sz="4200" dirty="0" smtClean="0"/>
              <a:t>материала</a:t>
            </a:r>
            <a:r>
              <a:rPr lang="ru-RU" dirty="0" smtClean="0"/>
              <a:t> − </a:t>
            </a:r>
            <a:r>
              <a:rPr lang="ru-RU" sz="4200" dirty="0" smtClean="0"/>
              <a:t>что</a:t>
            </a:r>
            <a:r>
              <a:rPr lang="ru-RU" dirty="0" smtClean="0"/>
              <a:t> и зачем мы делаем? </a:t>
            </a:r>
            <a:endParaRPr lang="ru-RU" dirty="0"/>
          </a:p>
        </p:txBody>
      </p:sp>
      <p:pic>
        <p:nvPicPr>
          <p:cNvPr id="12" name="Picture 4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3608" y="2871160"/>
            <a:ext cx="6952595" cy="3294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70167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Helen\Desktop\Света Сканы\Рисунок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238789"/>
            <a:ext cx="5773771" cy="5481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411760" y="4542219"/>
            <a:ext cx="2663013" cy="83099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 откуда мы можем это узнать?</a:t>
            </a:r>
            <a:endParaRPr lang="ru-RU" sz="24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7" name="Стрелка вправо 6"/>
          <p:cNvSpPr/>
          <p:nvPr/>
        </p:nvSpPr>
        <p:spPr>
          <a:xfrm>
            <a:off x="35496" y="-171400"/>
            <a:ext cx="9073008" cy="1728192"/>
          </a:xfrm>
          <a:prstGeom prst="rightArrow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0" y="0"/>
            <a:ext cx="9144000" cy="1352754"/>
          </a:xfrm>
          <a:prstGeom prst="rect">
            <a:avLst/>
          </a:prstGeom>
        </p:spPr>
        <p:txBody>
          <a:bodyPr vert="horz" anchor="ctr"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marL="457200" indent="-457200" algn="l">
              <a:buFont typeface="Wingdings" panose="05000000000000000000" pitchFamily="2" charset="2"/>
              <a:buChar char="q"/>
            </a:pPr>
            <a:r>
              <a:rPr lang="ru-RU" sz="2400" dirty="0" smtClean="0">
                <a:solidFill>
                  <a:schemeClr val="tx1"/>
                </a:solidFill>
              </a:rPr>
              <a:t>технологическая цепочка</a:t>
            </a:r>
          </a:p>
          <a:p>
            <a:pPr marL="457200" indent="-457200" algn="l">
              <a:buFont typeface="Wingdings" panose="05000000000000000000" pitchFamily="2" charset="2"/>
              <a:buChar char="q"/>
            </a:pPr>
            <a:r>
              <a:rPr lang="ru-RU" sz="2400" dirty="0" smtClean="0">
                <a:solidFill>
                  <a:schemeClr val="tx1"/>
                </a:solidFill>
              </a:rPr>
              <a:t>молекулярная интерпретация: было ли превращение?</a:t>
            </a:r>
            <a:endParaRPr lang="ru-RU" sz="2400" dirty="0">
              <a:solidFill>
                <a:schemeClr val="tx1"/>
              </a:solidFill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7978" y="1252556"/>
            <a:ext cx="3129344" cy="25364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3"/>
          <p:cNvSpPr/>
          <p:nvPr/>
        </p:nvSpPr>
        <p:spPr>
          <a:xfrm>
            <a:off x="3491880" y="2732727"/>
            <a:ext cx="2520279" cy="1200329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Что представляет собой «соляной раствор»? </a:t>
            </a:r>
            <a:endParaRPr lang="ru-RU" sz="24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5441" y="3933056"/>
            <a:ext cx="2071109" cy="2787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76056" y="3730723"/>
            <a:ext cx="1944216" cy="2794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0291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98178"/>
          </a:xfrm>
        </p:spPr>
        <p:txBody>
          <a:bodyPr>
            <a:normAutofit fontScale="90000"/>
          </a:bodyPr>
          <a:lstStyle/>
          <a:p>
            <a:r>
              <a:rPr lang="ru-RU" sz="3600" dirty="0"/>
              <a:t>Психолого-педагогические основания разработки содержания естественнонаучного образования 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14" name="Объект 13"/>
          <p:cNvSpPr>
            <a:spLocks noGrp="1"/>
          </p:cNvSpPr>
          <p:nvPr>
            <p:ph idx="1"/>
          </p:nvPr>
        </p:nvSpPr>
        <p:spPr>
          <a:xfrm>
            <a:off x="457200" y="2204864"/>
            <a:ext cx="8229600" cy="4464496"/>
          </a:xfrm>
        </p:spPr>
        <p:txBody>
          <a:bodyPr>
            <a:normAutofit/>
          </a:bodyPr>
          <a:lstStyle/>
          <a:p>
            <a:pPr>
              <a:spcBef>
                <a:spcPts val="2400"/>
              </a:spcBef>
              <a:buFont typeface="Wingdings" panose="05000000000000000000" pitchFamily="2" charset="2"/>
              <a:buChar char="q"/>
            </a:pPr>
            <a:r>
              <a:rPr lang="ru-RU" sz="2600" dirty="0">
                <a:latin typeface="+mj-lt"/>
              </a:rPr>
              <a:t>реконструкция «деятельного смысла» и оснований знаний: усвоение предмета</a:t>
            </a:r>
          </a:p>
          <a:p>
            <a:pPr>
              <a:spcBef>
                <a:spcPts val="2400"/>
              </a:spcBef>
              <a:buFont typeface="Wingdings" panose="05000000000000000000" pitchFamily="2" charset="2"/>
              <a:buChar char="q"/>
            </a:pPr>
            <a:r>
              <a:rPr lang="ru-RU" sz="2600" dirty="0" smtClean="0">
                <a:latin typeface="+mj-lt"/>
              </a:rPr>
              <a:t>опробование </a:t>
            </a:r>
            <a:r>
              <a:rPr lang="ru-RU" sz="2600" dirty="0">
                <a:latin typeface="+mj-lt"/>
              </a:rPr>
              <a:t>знаний на «применимость» в решении задач: </a:t>
            </a:r>
            <a:r>
              <a:rPr lang="ru-RU" sz="2600" dirty="0" smtClean="0">
                <a:latin typeface="+mj-lt"/>
              </a:rPr>
              <a:t>освоение  </a:t>
            </a:r>
            <a:r>
              <a:rPr lang="ru-RU" sz="2600" dirty="0">
                <a:latin typeface="+mj-lt"/>
              </a:rPr>
              <a:t>«ориентировочной функции»  знаний</a:t>
            </a:r>
          </a:p>
          <a:p>
            <a:pPr>
              <a:spcBef>
                <a:spcPts val="2400"/>
              </a:spcBef>
              <a:buFont typeface="Wingdings" panose="05000000000000000000" pitchFamily="2" charset="2"/>
              <a:buChar char="q"/>
            </a:pPr>
            <a:r>
              <a:rPr lang="ru-RU" sz="2600" dirty="0" smtClean="0">
                <a:latin typeface="+mj-lt"/>
              </a:rPr>
              <a:t>«</a:t>
            </a:r>
            <a:r>
              <a:rPr lang="ru-RU" sz="2600" dirty="0">
                <a:latin typeface="+mj-lt"/>
              </a:rPr>
              <a:t>культурная история» предмета (формирование субъективно-личностной осмысленности)</a:t>
            </a:r>
          </a:p>
          <a:p>
            <a:pPr marL="137160" indent="0">
              <a:buNone/>
            </a:pPr>
            <a:endParaRPr lang="ru-RU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65325928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57"/>
          <a:stretch/>
        </p:blipFill>
        <p:spPr>
          <a:xfrm>
            <a:off x="35497" y="4617846"/>
            <a:ext cx="5976663" cy="219552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084169" y="3845366"/>
            <a:ext cx="3035552" cy="181588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ru-RU" sz="28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откуда мы знаем, что «новый» белый порошок «уже не сода»?</a:t>
            </a:r>
            <a:endParaRPr lang="ru-RU" sz="2800" dirty="0"/>
          </a:p>
        </p:txBody>
      </p:sp>
      <p:pic>
        <p:nvPicPr>
          <p:cNvPr id="1028" name="Picture 4" descr="Картинки по запросу сода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5269" y="5661248"/>
            <a:ext cx="1637673" cy="1089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Стрелка вправо 5"/>
          <p:cNvSpPr/>
          <p:nvPr/>
        </p:nvSpPr>
        <p:spPr>
          <a:xfrm>
            <a:off x="35496" y="-171400"/>
            <a:ext cx="9073008" cy="1728192"/>
          </a:xfrm>
          <a:prstGeom prst="rightArrow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0" y="0"/>
            <a:ext cx="9144000" cy="1352754"/>
          </a:xfrm>
          <a:prstGeom prst="rect">
            <a:avLst/>
          </a:prstGeom>
        </p:spPr>
        <p:txBody>
          <a:bodyPr vert="horz" anchor="ctr"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marL="457200" indent="-457200" algn="l">
              <a:buFont typeface="Wingdings" panose="05000000000000000000" pitchFamily="2" charset="2"/>
              <a:buChar char="q"/>
            </a:pPr>
            <a:r>
              <a:rPr lang="ru-RU" sz="2400" dirty="0" smtClean="0">
                <a:solidFill>
                  <a:schemeClr val="tx1"/>
                </a:solidFill>
              </a:rPr>
              <a:t>технологическая цепочка</a:t>
            </a:r>
          </a:p>
          <a:p>
            <a:pPr marL="457200" indent="-457200" algn="l">
              <a:buFont typeface="Wingdings" panose="05000000000000000000" pitchFamily="2" charset="2"/>
              <a:buChar char="q"/>
            </a:pPr>
            <a:r>
              <a:rPr lang="ru-RU" sz="2400" dirty="0" smtClean="0">
                <a:solidFill>
                  <a:schemeClr val="tx1"/>
                </a:solidFill>
              </a:rPr>
              <a:t>молекулярная интерпретация: было ли превращение?</a:t>
            </a:r>
            <a:endParaRPr lang="ru-RU" sz="2400" dirty="0">
              <a:solidFill>
                <a:schemeClr val="tx1"/>
              </a:solidFill>
            </a:endParaRP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56433" y="1352754"/>
            <a:ext cx="4607597" cy="2436286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7236296" y="5661248"/>
            <a:ext cx="1883425" cy="108012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Rectangle 3"/>
          <p:cNvSpPr/>
          <p:nvPr/>
        </p:nvSpPr>
        <p:spPr>
          <a:xfrm>
            <a:off x="7164288" y="5930116"/>
            <a:ext cx="1944216" cy="52322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Практикум</a:t>
            </a:r>
            <a:endParaRPr lang="ru-RU" sz="28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0" name="Rectangle 3"/>
          <p:cNvSpPr/>
          <p:nvPr/>
        </p:nvSpPr>
        <p:spPr>
          <a:xfrm>
            <a:off x="54182" y="1352754"/>
            <a:ext cx="4157778" cy="283154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q"/>
            </a:pPr>
            <a:r>
              <a:rPr lang="ru-RU" sz="28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откуда у виноградарей уксус?</a:t>
            </a:r>
          </a:p>
          <a:p>
            <a:pPr marL="457200" indent="-457200">
              <a:spcBef>
                <a:spcPts val="1200"/>
              </a:spcBef>
              <a:buFont typeface="Wingdings" panose="05000000000000000000" pitchFamily="2" charset="2"/>
              <a:buChar char="q"/>
            </a:pPr>
            <a:r>
              <a:rPr lang="ru-RU" sz="28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почему сосуд с вином может лопнуть, а пакет с прокисшим молоком – нет?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53399587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3-1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2028" y="3125628"/>
            <a:ext cx="1746908" cy="3399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202258" y="5991671"/>
            <a:ext cx="32581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i="1" dirty="0" smtClean="0">
                <a:latin typeface="+mj-lt"/>
              </a:rPr>
              <a:t>Что тут из чего?</a:t>
            </a:r>
            <a:endParaRPr lang="ru-RU" sz="2400" i="1" dirty="0">
              <a:latin typeface="+mj-lt"/>
            </a:endParaRPr>
          </a:p>
        </p:txBody>
      </p:sp>
      <p:pic>
        <p:nvPicPr>
          <p:cNvPr id="1028" name="Picture 4" descr="http://www.toposid.ru/sites/default/files/journal/article/20121004/f1621894230.jp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0166"/>
          <a:stretch/>
        </p:blipFill>
        <p:spPr bwMode="auto">
          <a:xfrm>
            <a:off x="2833083" y="4975853"/>
            <a:ext cx="1882933" cy="1549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img1.liveinternet.ru/images/attach/b/4/103/625/103625293_resizerphp.jpg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546278" y="260648"/>
            <a:ext cx="1346201" cy="1786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Картинки по запросу кролик"/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61704" y="1667643"/>
            <a:ext cx="1777231" cy="136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Картинки по запросу выделка рыбьей шкуры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42609" y="1667643"/>
            <a:ext cx="2117423" cy="144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Группа 1"/>
          <p:cNvGrpSpPr/>
          <p:nvPr/>
        </p:nvGrpSpPr>
        <p:grpSpPr>
          <a:xfrm>
            <a:off x="5096023" y="2204864"/>
            <a:ext cx="3796457" cy="3642146"/>
            <a:chOff x="4852283" y="2578894"/>
            <a:chExt cx="3796457" cy="3642146"/>
          </a:xfrm>
        </p:grpSpPr>
        <p:pic>
          <p:nvPicPr>
            <p:cNvPr id="2050" name="Picture 2" descr="3-2"/>
            <p:cNvPicPr>
              <a:picLocks noChangeAspect="1" noChangeArrowheads="1"/>
            </p:cNvPicPr>
            <p:nvPr/>
          </p:nvPicPr>
          <p:blipFill>
            <a:blip r:embed="rId9" cstate="email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bright="2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52283" y="2578894"/>
              <a:ext cx="1868379" cy="17142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0" name="Picture 6" descr="Картинки по запросу войлок"/>
            <p:cNvPicPr>
              <a:picLocks noChangeAspect="1" noChangeArrowheads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32040" y="4432418"/>
              <a:ext cx="1788622" cy="17886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8" name="Picture 14" descr="Картинки по запросу выделка рыбьей шкуры"/>
            <p:cNvPicPr>
              <a:picLocks noChangeAspect="1" noChangeArrowheads="1"/>
            </p:cNvPicPr>
            <p:nvPr/>
          </p:nvPicPr>
          <p:blipFill rotWithShape="1"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0472" r="13564"/>
            <a:stretch/>
          </p:blipFill>
          <p:spPr bwMode="auto">
            <a:xfrm>
              <a:off x="6855057" y="2578894"/>
              <a:ext cx="1793683" cy="1714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0" name="Picture 16" descr="http://photosflowery.ru/photo/b9/b9641bf3ab17be6a81f89d7baf0e0335.jpg"/>
            <p:cNvPicPr>
              <a:picLocks noChangeAspect="1" noChangeArrowheads="1"/>
            </p:cNvPicPr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55057" y="4420622"/>
              <a:ext cx="1793683" cy="17936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42" name="Picture 18" descr="http://1.bp.blogspot.com/-RpM04cXunBo/UD5Qpj6O8JI/AAAAAAAAAJ0/SjJCEnbOJa8/s320/%D0%94%D0%B5%D1%82%D1%81%D0%BA%D0%B8%D0%B5+%D1%80%D0%B5%D0%B7%D0%B8%D0%BD%D0%BE%D0%B2%D1%8B%D0%B5+%D1%81%D0%B0%D0%BF%D0%BE%D0%B3%D0%B8+%D0%B4%D0%BB%D1%8F+%D0%B4%D0%B5%D0%B2%D0%BE%D1%87%D0%B5%D0%BA+%D0%BA%D1%80%D0%B0%D1%81%D0%BD%D1%8B%D0%B5.jpg"/>
          <p:cNvPicPr>
            <a:picLocks noChangeAspect="1" noChangeArrowheads="1"/>
          </p:cNvPicPr>
          <p:nvPr/>
        </p:nvPicPr>
        <p:blipFill rotWithShape="1"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244" b="4825"/>
          <a:stretch/>
        </p:blipFill>
        <p:spPr bwMode="auto">
          <a:xfrm>
            <a:off x="2742609" y="3356992"/>
            <a:ext cx="2117420" cy="1412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itle 1"/>
          <p:cNvSpPr txBox="1">
            <a:spLocks/>
          </p:cNvSpPr>
          <p:nvPr/>
        </p:nvSpPr>
        <p:spPr>
          <a:xfrm>
            <a:off x="342000" y="188640"/>
            <a:ext cx="7038311" cy="1440160"/>
          </a:xfrm>
          <a:prstGeom prst="rect">
            <a:avLst/>
          </a:prstGeom>
        </p:spPr>
        <p:txBody>
          <a:bodyPr vert="horz" anchor="ctr"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dirty="0" smtClean="0"/>
              <a:t>В одежде и обуви природный материал становится совершенно неузнаваемым!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334577402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467544" y="260648"/>
            <a:ext cx="4032448" cy="1440160"/>
          </a:xfrm>
          <a:prstGeom prst="rect">
            <a:avLst/>
          </a:prstGeom>
        </p:spPr>
        <p:txBody>
          <a:bodyPr vert="horz" anchor="ctr">
            <a:normAutofit fontScale="85000" lnSpcReduction="20000"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dirty="0" smtClean="0"/>
              <a:t>Преобразование природного материала</a:t>
            </a:r>
            <a:endParaRPr lang="ru-RU" dirty="0"/>
          </a:p>
        </p:txBody>
      </p:sp>
      <p:sp>
        <p:nvSpPr>
          <p:cNvPr id="10" name="Стрелка вниз 9"/>
          <p:cNvSpPr/>
          <p:nvPr/>
        </p:nvSpPr>
        <p:spPr>
          <a:xfrm>
            <a:off x="395536" y="1700808"/>
            <a:ext cx="720080" cy="511685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itle 6"/>
          <p:cNvSpPr txBox="1">
            <a:spLocks/>
          </p:cNvSpPr>
          <p:nvPr/>
        </p:nvSpPr>
        <p:spPr>
          <a:xfrm>
            <a:off x="1115616" y="2852936"/>
            <a:ext cx="3427909" cy="1039410"/>
          </a:xfrm>
          <a:prstGeom prst="rect">
            <a:avLst/>
          </a:prstGeom>
        </p:spPr>
        <p:txBody>
          <a:bodyPr vert="horz" anchor="ctr"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i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от известняка до извести</a:t>
            </a:r>
            <a:endParaRPr lang="ru-RU" sz="2400" i="1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6" name="Title 6"/>
          <p:cNvSpPr txBox="1">
            <a:spLocks/>
          </p:cNvSpPr>
          <p:nvPr/>
        </p:nvSpPr>
        <p:spPr>
          <a:xfrm>
            <a:off x="1115616" y="1916832"/>
            <a:ext cx="3384376" cy="936104"/>
          </a:xfrm>
          <a:prstGeom prst="rect">
            <a:avLst/>
          </a:prstGeom>
        </p:spPr>
        <p:txBody>
          <a:bodyPr vert="horz" anchor="ctr"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Строительство жилья:</a:t>
            </a:r>
            <a:endParaRPr lang="ru-RU" sz="2400" dirty="0"/>
          </a:p>
          <a:p>
            <a:pPr algn="l"/>
            <a:endParaRPr lang="ru-RU" sz="2400" i="1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7" name="Рисунок 7" descr="4-5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55977" y="419668"/>
            <a:ext cx="1421380" cy="1425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6"/>
          <p:cNvSpPr txBox="1">
            <a:spLocks/>
          </p:cNvSpPr>
          <p:nvPr/>
        </p:nvSpPr>
        <p:spPr>
          <a:xfrm>
            <a:off x="5796136" y="563684"/>
            <a:ext cx="3222819" cy="1497164"/>
          </a:xfrm>
          <a:prstGeom prst="rect">
            <a:avLst/>
          </a:prstGeom>
        </p:spPr>
        <p:txBody>
          <a:bodyPr vert="horz" anchor="ctr"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400" dirty="0" smtClean="0"/>
              <a:t>чем </a:t>
            </a:r>
            <a:r>
              <a:rPr lang="ru-RU" sz="2400" dirty="0"/>
              <a:t>скрепить части постройки</a:t>
            </a:r>
            <a:r>
              <a:rPr lang="ru-RU" sz="2400" dirty="0" smtClean="0"/>
              <a:t>?</a:t>
            </a:r>
          </a:p>
          <a:p>
            <a:pPr algn="l"/>
            <a:r>
              <a:rPr lang="ru-RU" sz="2400" dirty="0" smtClean="0">
                <a:solidFill>
                  <a:schemeClr val="tx1"/>
                </a:solidFill>
              </a:rPr>
              <a:t>почему бы не взять цельные плиты?</a:t>
            </a:r>
            <a:endParaRPr lang="ru-RU" sz="2400" dirty="0">
              <a:solidFill>
                <a:schemeClr val="tx1"/>
              </a:solidFill>
            </a:endParaRPr>
          </a:p>
          <a:p>
            <a:pPr algn="l"/>
            <a:endParaRPr lang="ru-RU" sz="2400" i="1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11" name="Рисунок 26" descr="4-1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49804" y="4259235"/>
            <a:ext cx="3714683" cy="24101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1115615" y="4145434"/>
            <a:ext cx="4221481" cy="10117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200" dirty="0" smtClean="0"/>
              <a:t>Зимний пейзаж с известковой обжигательной печью </a:t>
            </a:r>
            <a:r>
              <a:rPr lang="ru-RU" sz="2200" i="1" dirty="0" smtClean="0"/>
              <a:t>− что здесь делают?</a:t>
            </a:r>
          </a:p>
          <a:p>
            <a:pPr algn="l"/>
            <a:endParaRPr lang="ru-RU" sz="2200" dirty="0" smtClean="0"/>
          </a:p>
        </p:txBody>
      </p:sp>
      <p:pic>
        <p:nvPicPr>
          <p:cNvPr id="4098" name="Рисунок 52"/>
          <p:cNvPicPr>
            <a:picLocks noChangeAspect="1" noChangeArrowheads="1"/>
          </p:cNvPicPr>
          <p:nvPr/>
        </p:nvPicPr>
        <p:blipFill>
          <a:blip r:embed="rId5" cstate="print">
            <a:lum bright="-12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7" t="8586" r="5573" b="3830"/>
          <a:stretch>
            <a:fillRect/>
          </a:stretch>
        </p:blipFill>
        <p:spPr bwMode="auto">
          <a:xfrm>
            <a:off x="2997213" y="5088830"/>
            <a:ext cx="2078843" cy="1580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Рисунок 27" descr="4-19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4008" y="2279444"/>
            <a:ext cx="1644209" cy="1702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itle 1"/>
          <p:cNvSpPr txBox="1">
            <a:spLocks/>
          </p:cNvSpPr>
          <p:nvPr/>
        </p:nvSpPr>
        <p:spPr>
          <a:xfrm>
            <a:off x="6372200" y="2348880"/>
            <a:ext cx="2592288" cy="16334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400" dirty="0" smtClean="0"/>
              <a:t>чем обмазана «мазанка»? почему это не «просто мел»?</a:t>
            </a:r>
            <a:endParaRPr lang="ru-RU" sz="2400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7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5419137"/>
            <a:ext cx="1606873" cy="1250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641952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трелка вправо 3"/>
          <p:cNvSpPr/>
          <p:nvPr/>
        </p:nvSpPr>
        <p:spPr>
          <a:xfrm>
            <a:off x="179512" y="-171400"/>
            <a:ext cx="8784976" cy="1728192"/>
          </a:xfrm>
          <a:prstGeom prst="rightArrow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Picture 2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352754"/>
            <a:ext cx="9144000" cy="5505246"/>
          </a:xfrm>
          <a:prstGeom prst="rect">
            <a:avLst/>
          </a:prstGeom>
          <a:noFill/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259632" y="4221088"/>
            <a:ext cx="7560840" cy="936104"/>
          </a:xfrm>
          <a:prstGeom prst="rect">
            <a:avLst/>
          </a:prstGeom>
        </p:spPr>
        <p:txBody>
          <a:bodyPr vert="horz" anchor="ctr"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ru-RU" sz="3200" dirty="0">
              <a:solidFill>
                <a:schemeClr val="tx1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79512" y="0"/>
            <a:ext cx="8496944" cy="1352754"/>
          </a:xfrm>
          <a:prstGeom prst="rect">
            <a:avLst/>
          </a:prstGeom>
        </p:spPr>
        <p:txBody>
          <a:bodyPr vert="horz" anchor="ctr"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marL="457200" indent="-457200" algn="l">
              <a:buFont typeface="Wingdings" panose="05000000000000000000" pitchFamily="2" charset="2"/>
              <a:buChar char="q"/>
            </a:pPr>
            <a:r>
              <a:rPr lang="ru-RU" sz="2800" dirty="0" smtClean="0">
                <a:solidFill>
                  <a:schemeClr val="tx1"/>
                </a:solidFill>
              </a:rPr>
              <a:t>технологическая цепочка</a:t>
            </a:r>
          </a:p>
          <a:p>
            <a:pPr marL="457200" indent="-457200" algn="l">
              <a:buFont typeface="Wingdings" panose="05000000000000000000" pitchFamily="2" charset="2"/>
              <a:buChar char="q"/>
            </a:pPr>
            <a:r>
              <a:rPr lang="ru-RU" sz="2800" dirty="0" smtClean="0">
                <a:solidFill>
                  <a:schemeClr val="tx1"/>
                </a:solidFill>
              </a:rPr>
              <a:t>молекулярная интерпретация превращений</a:t>
            </a: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16016" y="1340768"/>
            <a:ext cx="4427984" cy="720080"/>
          </a:xfrm>
        </p:spPr>
        <p:txBody>
          <a:bodyPr>
            <a:noAutofit/>
          </a:bodyPr>
          <a:lstStyle/>
          <a:p>
            <a:pPr algn="l"/>
            <a:r>
              <a:rPr lang="ru-RU" sz="3200" dirty="0" smtClean="0">
                <a:solidFill>
                  <a:schemeClr val="accent6">
                    <a:lumMod val="50000"/>
                  </a:schemeClr>
                </a:solidFill>
              </a:rPr>
              <a:t>«каменный клей»:</a:t>
            </a:r>
            <a:endParaRPr lang="ru-RU" sz="32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7" name="Rectangle 10"/>
          <p:cNvSpPr/>
          <p:nvPr/>
        </p:nvSpPr>
        <p:spPr>
          <a:xfrm>
            <a:off x="4427984" y="6295623"/>
            <a:ext cx="447463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dirty="0" smtClean="0">
                <a:solidFill>
                  <a:srgbClr val="92D050"/>
                </a:solidFill>
                <a:latin typeface="+mj-lt"/>
              </a:rPr>
              <a:t>До встречи на уроке химии!</a:t>
            </a:r>
            <a:endParaRPr lang="ru-RU" sz="2200" b="1" dirty="0">
              <a:solidFill>
                <a:srgbClr val="92D05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48877048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5-10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6061"/>
          <a:stretch/>
        </p:blipFill>
        <p:spPr bwMode="auto">
          <a:xfrm>
            <a:off x="6444208" y="3140968"/>
            <a:ext cx="2326085" cy="1641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 descr="5-12"/>
          <p:cNvPicPr>
            <a:picLocks noChangeAspect="1" noChangeArrowheads="1"/>
          </p:cNvPicPr>
          <p:nvPr/>
        </p:nvPicPr>
        <p:blipFill>
          <a:blip r:embed="rId3" cstate="print">
            <a:lum brigh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271673"/>
            <a:ext cx="2124549" cy="188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5-8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38236" y="260648"/>
            <a:ext cx="2010228" cy="2676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297537" y="218324"/>
            <a:ext cx="4032448" cy="1440160"/>
          </a:xfrm>
          <a:prstGeom prst="rect">
            <a:avLst/>
          </a:prstGeom>
        </p:spPr>
        <p:txBody>
          <a:bodyPr vert="horz" anchor="ctr">
            <a:normAutofit fontScale="85000" lnSpcReduction="20000"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dirty="0" smtClean="0"/>
              <a:t>Преобразование природного «сырья»</a:t>
            </a:r>
            <a:endParaRPr lang="ru-RU" dirty="0"/>
          </a:p>
        </p:txBody>
      </p:sp>
      <p:sp>
        <p:nvSpPr>
          <p:cNvPr id="11" name="Стрелка вниз 10"/>
          <p:cNvSpPr/>
          <p:nvPr/>
        </p:nvSpPr>
        <p:spPr>
          <a:xfrm>
            <a:off x="395536" y="1772816"/>
            <a:ext cx="720080" cy="508518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itle 6"/>
          <p:cNvSpPr txBox="1">
            <a:spLocks/>
          </p:cNvSpPr>
          <p:nvPr/>
        </p:nvSpPr>
        <p:spPr>
          <a:xfrm>
            <a:off x="1089625" y="1988840"/>
            <a:ext cx="3240360" cy="948743"/>
          </a:xfrm>
          <a:prstGeom prst="rect">
            <a:avLst/>
          </a:prstGeom>
        </p:spPr>
        <p:txBody>
          <a:bodyPr vert="horz" anchor="ctr"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000" i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от древесины до угля…</a:t>
            </a:r>
            <a:endParaRPr lang="ru-RU" sz="3000" i="1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20" name="Picture 3" descr="6-5-пушка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12384" y="3144608"/>
            <a:ext cx="1800225" cy="173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4" descr="http://upload.wikimedia.org/wikipedia/commons/thumb/2/22/Hagley_Mill_Equipment.jpg/250px-Hagley_Mill_Equipment.jpg"/>
          <p:cNvPicPr>
            <a:picLocks noChangeAspect="1" noChangeArrowheads="1"/>
          </p:cNvPicPr>
          <p:nvPr/>
        </p:nvPicPr>
        <p:blipFill>
          <a:blip r:embed="rId8" r:link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27630" y="5042529"/>
            <a:ext cx="1784979" cy="1194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4" name="Picture 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2996952"/>
            <a:ext cx="2592288" cy="16417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" name="Rectangle 10"/>
          <p:cNvSpPr/>
          <p:nvPr/>
        </p:nvSpPr>
        <p:spPr>
          <a:xfrm>
            <a:off x="3425293" y="4883676"/>
            <a:ext cx="531774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sz="2400" b="1" i="1" dirty="0">
                <a:latin typeface="+mj-lt"/>
              </a:rPr>
              <a:t>п</a:t>
            </a:r>
            <a:r>
              <a:rPr lang="ru-RU" sz="2400" b="1" i="1" dirty="0" smtClean="0">
                <a:latin typeface="+mj-lt"/>
              </a:rPr>
              <a:t>очему бы не топить металлургическую печь дровами?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sz="2400" b="1" i="1" dirty="0">
                <a:latin typeface="+mj-lt"/>
              </a:rPr>
              <a:t>д</a:t>
            </a:r>
            <a:r>
              <a:rPr lang="ru-RU" sz="2400" b="1" i="1" dirty="0" smtClean="0">
                <a:latin typeface="+mj-lt"/>
              </a:rPr>
              <a:t>ля чего уголь в порохе?</a:t>
            </a:r>
            <a:endParaRPr lang="ru-RU" sz="2400" b="1" i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42364553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Стрелка вправо 16"/>
          <p:cNvSpPr/>
          <p:nvPr/>
        </p:nvSpPr>
        <p:spPr>
          <a:xfrm>
            <a:off x="4908684" y="-171400"/>
            <a:ext cx="4127812" cy="1512168"/>
          </a:xfrm>
          <a:prstGeom prst="rightArrow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08684" y="1267634"/>
            <a:ext cx="3753543" cy="211964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788024" y="6238473"/>
            <a:ext cx="424847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dirty="0" smtClean="0">
                <a:solidFill>
                  <a:srgbClr val="92D050"/>
                </a:solidFill>
                <a:latin typeface="+mj-lt"/>
              </a:rPr>
              <a:t>До встречи на уроке химии!</a:t>
            </a:r>
            <a:endParaRPr lang="ru-RU" sz="2200" b="1" dirty="0">
              <a:solidFill>
                <a:srgbClr val="92D050"/>
              </a:solidFill>
              <a:latin typeface="+mj-lt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3689" r="2798"/>
          <a:stretch/>
        </p:blipFill>
        <p:spPr>
          <a:xfrm>
            <a:off x="4937916" y="3550191"/>
            <a:ext cx="3810548" cy="1582008"/>
          </a:xfrm>
          <a:prstGeom prst="rect">
            <a:avLst/>
          </a:prstGeom>
        </p:spPr>
      </p:pic>
      <p:sp>
        <p:nvSpPr>
          <p:cNvPr id="6" name="Content Placeholder 5"/>
          <p:cNvSpPr>
            <a:spLocks noGrp="1"/>
          </p:cNvSpPr>
          <p:nvPr>
            <p:ph idx="4294967295"/>
          </p:nvPr>
        </p:nvSpPr>
        <p:spPr>
          <a:xfrm>
            <a:off x="795075" y="2924944"/>
            <a:ext cx="3873500" cy="1657350"/>
          </a:xfrm>
        </p:spPr>
        <p:txBody>
          <a:bodyPr>
            <a:noAutofit/>
          </a:bodyPr>
          <a:lstStyle/>
          <a:p>
            <a:pPr marL="137160" indent="0">
              <a:buNone/>
            </a:pPr>
            <a:r>
              <a:rPr lang="ru-RU" sz="2200" dirty="0" smtClean="0">
                <a:latin typeface="+mj-lt"/>
                <a:cs typeface="Times New Roman" panose="02020603050405020304" pitchFamily="18" charset="0"/>
              </a:rPr>
              <a:t>Есть ли </a:t>
            </a:r>
            <a:r>
              <a:rPr lang="ru-RU" sz="2200" dirty="0">
                <a:latin typeface="+mj-lt"/>
                <a:cs typeface="Times New Roman" panose="02020603050405020304" pitchFamily="18" charset="0"/>
              </a:rPr>
              <a:t>медь в «медной руде</a:t>
            </a:r>
            <a:r>
              <a:rPr lang="ru-RU" sz="2200" dirty="0" smtClean="0">
                <a:latin typeface="+mj-lt"/>
                <a:cs typeface="Times New Roman" panose="02020603050405020304" pitchFamily="18" charset="0"/>
              </a:rPr>
              <a:t>»? Есть ли железо в «железной руде»?</a:t>
            </a:r>
          </a:p>
          <a:p>
            <a:pPr marL="137160" indent="0">
              <a:buNone/>
            </a:pPr>
            <a:r>
              <a:rPr lang="ru-RU" sz="2200" dirty="0" smtClean="0">
                <a:latin typeface="+mj-lt"/>
                <a:cs typeface="Times New Roman" panose="02020603050405020304" pitchFamily="18" charset="0"/>
              </a:rPr>
              <a:t>− Ни медь, ни железо не похожи на свои руды!..</a:t>
            </a:r>
          </a:p>
          <a:p>
            <a:endParaRPr lang="ru-RU" sz="2200" dirty="0">
              <a:latin typeface="+mj-lt"/>
            </a:endParaRPr>
          </a:p>
        </p:txBody>
      </p:sp>
      <p:sp>
        <p:nvSpPr>
          <p:cNvPr id="12" name="Content Placeholder 5"/>
          <p:cNvSpPr txBox="1">
            <a:spLocks/>
          </p:cNvSpPr>
          <p:nvPr/>
        </p:nvSpPr>
        <p:spPr>
          <a:xfrm>
            <a:off x="4633866" y="5101492"/>
            <a:ext cx="4114598" cy="113698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ru-RU" sz="2200" dirty="0">
                <a:latin typeface="+mj-lt"/>
                <a:cs typeface="Times New Roman" panose="02020603050405020304" pitchFamily="18" charset="0"/>
              </a:rPr>
              <a:t>… а позеленевшая бронзовая пушка?</a:t>
            </a:r>
          </a:p>
          <a:p>
            <a:pPr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ru-RU" sz="2200" dirty="0" smtClean="0">
                <a:latin typeface="+mj-lt"/>
                <a:cs typeface="Times New Roman" panose="02020603050405020304" pitchFamily="18" charset="0"/>
              </a:rPr>
              <a:t>а «заржавевшее железо»?</a:t>
            </a:r>
          </a:p>
          <a:p>
            <a:endParaRPr lang="ru-RU" sz="2200" dirty="0">
              <a:latin typeface="+mj-lt"/>
            </a:endParaRPr>
          </a:p>
        </p:txBody>
      </p:sp>
      <p:pic>
        <p:nvPicPr>
          <p:cNvPr id="5122" name="Picture 2" descr="6-6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59632" y="5041091"/>
            <a:ext cx="2088232" cy="16282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 descr="6-9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57658" y="5707157"/>
            <a:ext cx="1368152" cy="104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 descr="6-10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1963" y="2468133"/>
            <a:ext cx="1391277" cy="984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itle 1"/>
          <p:cNvSpPr txBox="1">
            <a:spLocks/>
          </p:cNvSpPr>
          <p:nvPr/>
        </p:nvSpPr>
        <p:spPr>
          <a:xfrm>
            <a:off x="179512" y="188640"/>
            <a:ext cx="4608512" cy="1296144"/>
          </a:xfrm>
          <a:prstGeom prst="rect">
            <a:avLst/>
          </a:prstGeom>
        </p:spPr>
        <p:txBody>
          <a:bodyPr vert="horz" anchor="ctr">
            <a:normAutofit lnSpcReduction="10000"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dirty="0" smtClean="0"/>
              <a:t>Преобразование веществ</a:t>
            </a:r>
            <a:endParaRPr lang="ru-RU" dirty="0"/>
          </a:p>
        </p:txBody>
      </p:sp>
      <p:sp>
        <p:nvSpPr>
          <p:cNvPr id="14" name="Стрелка вниз 13"/>
          <p:cNvSpPr/>
          <p:nvPr/>
        </p:nvSpPr>
        <p:spPr>
          <a:xfrm>
            <a:off x="179512" y="1484784"/>
            <a:ext cx="720080" cy="537321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itle 6"/>
          <p:cNvSpPr txBox="1">
            <a:spLocks/>
          </p:cNvSpPr>
          <p:nvPr/>
        </p:nvSpPr>
        <p:spPr>
          <a:xfrm>
            <a:off x="912686" y="2185143"/>
            <a:ext cx="3937084" cy="648072"/>
          </a:xfrm>
          <a:prstGeom prst="rect">
            <a:avLst/>
          </a:prstGeom>
        </p:spPr>
        <p:txBody>
          <a:bodyPr vert="horz" anchor="ctr"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000" i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от руды до железа</a:t>
            </a:r>
            <a:endParaRPr lang="ru-RU" sz="3000" i="1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6" name="Title 6"/>
          <p:cNvSpPr txBox="1">
            <a:spLocks/>
          </p:cNvSpPr>
          <p:nvPr/>
        </p:nvSpPr>
        <p:spPr>
          <a:xfrm>
            <a:off x="906488" y="1484784"/>
            <a:ext cx="3816424" cy="720080"/>
          </a:xfrm>
          <a:prstGeom prst="rect">
            <a:avLst/>
          </a:prstGeom>
        </p:spPr>
        <p:txBody>
          <a:bodyPr vert="horz" anchor="ctr"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«война и мир»:</a:t>
            </a:r>
            <a:endParaRPr lang="ru-RU" sz="2400" i="1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4824028" y="332656"/>
            <a:ext cx="4176464" cy="700029"/>
          </a:xfrm>
          <a:prstGeom prst="rect">
            <a:avLst/>
          </a:prstGeom>
        </p:spPr>
        <p:txBody>
          <a:bodyPr vert="horz" anchor="ctr"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marL="457200" indent="-457200" algn="l">
              <a:buFont typeface="Wingdings" panose="05000000000000000000" pitchFamily="2" charset="2"/>
              <a:buChar char="q"/>
            </a:pPr>
            <a:r>
              <a:rPr lang="ru-RU" sz="1800" dirty="0" smtClean="0">
                <a:solidFill>
                  <a:schemeClr val="tx1"/>
                </a:solidFill>
              </a:rPr>
              <a:t>технологическая цепочка</a:t>
            </a:r>
          </a:p>
          <a:p>
            <a:pPr marL="457200" indent="-457200" algn="l">
              <a:buFont typeface="Wingdings" panose="05000000000000000000" pitchFamily="2" charset="2"/>
              <a:buChar char="q"/>
            </a:pPr>
            <a:r>
              <a:rPr lang="ru-RU" sz="1800" dirty="0" smtClean="0">
                <a:solidFill>
                  <a:schemeClr val="tx1"/>
                </a:solidFill>
              </a:rPr>
              <a:t>молекулярная интерпретация превращений</a:t>
            </a:r>
            <a:endParaRPr lang="ru-RU" sz="1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82563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659246" y="1319291"/>
            <a:ext cx="4729163" cy="598488"/>
          </a:xfrm>
        </p:spPr>
        <p:txBody>
          <a:bodyPr>
            <a:normAutofit/>
          </a:bodyPr>
          <a:lstStyle/>
          <a:p>
            <a:r>
              <a:rPr lang="ru-RU" sz="3000" i="1" dirty="0" smtClean="0">
                <a:solidFill>
                  <a:schemeClr val="tx1"/>
                </a:solidFill>
              </a:rPr>
              <a:t>«дикие и домашние»</a:t>
            </a:r>
            <a:endParaRPr lang="ru-RU" sz="3000" i="1" dirty="0">
              <a:solidFill>
                <a:schemeClr val="tx1"/>
              </a:solidFill>
            </a:endParaRPr>
          </a:p>
        </p:txBody>
      </p:sp>
      <p:pic>
        <p:nvPicPr>
          <p:cNvPr id="12" name="Picture 4" descr="Незнайка и девочки переходят по мостику речку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0017" y="2226271"/>
            <a:ext cx="3097213" cy="209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1-8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16191" y="260648"/>
            <a:ext cx="2304281" cy="146303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1-10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08384" y="1916832"/>
            <a:ext cx="2296360" cy="1352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1-13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16191" y="3512518"/>
            <a:ext cx="2288553" cy="3040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927799" y="5804118"/>
            <a:ext cx="4834880" cy="636717"/>
          </a:xfrm>
          <a:prstGeom prst="rect">
            <a:avLst/>
          </a:prstGeom>
        </p:spPr>
        <p:txBody>
          <a:bodyPr vert="horz" anchor="ctr">
            <a:normAutofit fontScale="97500"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z="3000" i="1" dirty="0" smtClean="0">
                <a:solidFill>
                  <a:schemeClr val="tx1"/>
                </a:solidFill>
              </a:rPr>
              <a:t>«дикие и культурные»</a:t>
            </a:r>
            <a:endParaRPr lang="ru-RU" sz="3000" i="1" dirty="0">
              <a:solidFill>
                <a:schemeClr val="tx1"/>
              </a:solidFill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107504" y="14988"/>
            <a:ext cx="5832648" cy="1296144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600" dirty="0" smtClean="0"/>
              <a:t>Преобразование природы:</a:t>
            </a:r>
            <a:endParaRPr lang="ru-RU" sz="3600" dirty="0"/>
          </a:p>
        </p:txBody>
      </p:sp>
      <p:sp>
        <p:nvSpPr>
          <p:cNvPr id="13" name="Стрелка вниз 12"/>
          <p:cNvSpPr/>
          <p:nvPr/>
        </p:nvSpPr>
        <p:spPr>
          <a:xfrm>
            <a:off x="107504" y="1311132"/>
            <a:ext cx="720080" cy="551427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Rectangle 4"/>
          <p:cNvSpPr/>
          <p:nvPr/>
        </p:nvSpPr>
        <p:spPr>
          <a:xfrm>
            <a:off x="962757" y="4509120"/>
            <a:ext cx="514259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Стоит ли пользоваться методом друзей Незнайки, чтобы выращивать крупные и сладкие арбузы? Найдите ответ в рассказе о Мичурине. </a:t>
            </a:r>
            <a:endParaRPr lang="ru-RU" sz="2000" dirty="0"/>
          </a:p>
        </p:txBody>
      </p:sp>
      <p:pic>
        <p:nvPicPr>
          <p:cNvPr id="11265" name="Picture 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8599" y="2225428"/>
            <a:ext cx="1917576" cy="208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3847444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67544" y="4994420"/>
            <a:ext cx="3672408" cy="1023125"/>
          </a:xfrm>
        </p:spPr>
        <p:txBody>
          <a:bodyPr>
            <a:noAutofit/>
          </a:bodyPr>
          <a:lstStyle/>
          <a:p>
            <a:pPr algn="l"/>
            <a:r>
              <a:rPr lang="ru-RU" sz="3200" dirty="0" smtClean="0"/>
              <a:t>Как поднять груз больше собственного веса?</a:t>
            </a:r>
            <a:endParaRPr lang="ru-RU" sz="3200" dirty="0"/>
          </a:p>
        </p:txBody>
      </p:sp>
      <p:pic>
        <p:nvPicPr>
          <p:cNvPr id="2051" name="Рисунок 40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4486622"/>
            <a:ext cx="4268794" cy="2038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Рисунок 1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7283" y="3079669"/>
            <a:ext cx="2534557" cy="1141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Рисунок 9" descr="http://allforchildren.ru/sci/img/perelman2-22-1.gif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43948" y="2808874"/>
            <a:ext cx="2860500" cy="1484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Рисунок 14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04048" y="533668"/>
            <a:ext cx="3620722" cy="1632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467544" y="1672234"/>
            <a:ext cx="413434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spc="15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Какой вес должен был бы иметь большой </a:t>
            </a:r>
            <a:r>
              <a:rPr lang="ru-RU" sz="2000" spc="15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шар, если бы маленький шарик весил 3 килограмма?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33242" y="2780205"/>
            <a:ext cx="2095589" cy="1461738"/>
          </a:xfrm>
          <a:prstGeom prst="rect">
            <a:avLst/>
          </a:prstGeom>
        </p:spPr>
      </p:pic>
      <p:sp>
        <p:nvSpPr>
          <p:cNvPr id="11" name="Title 6"/>
          <p:cNvSpPr txBox="1">
            <a:spLocks/>
          </p:cNvSpPr>
          <p:nvPr/>
        </p:nvSpPr>
        <p:spPr>
          <a:xfrm>
            <a:off x="467544" y="533668"/>
            <a:ext cx="4311638" cy="1023125"/>
          </a:xfrm>
          <a:prstGeom prst="rect">
            <a:avLst/>
          </a:prstGeom>
        </p:spPr>
        <p:txBody>
          <a:bodyPr vert="horz" anchor="ctr"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dirty="0" smtClean="0"/>
              <a:t>Преобразование сил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75919096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4388281" y="2145050"/>
            <a:ext cx="448127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построение «зрительного луча» позволяет решить задачу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499" t="40000" r="27501" b="5000"/>
          <a:stretch/>
        </p:blipFill>
        <p:spPr>
          <a:xfrm>
            <a:off x="7210562" y="188641"/>
            <a:ext cx="1673676" cy="1872208"/>
          </a:xfrm>
          <a:prstGeom prst="rect">
            <a:avLst/>
          </a:prstGeom>
        </p:spPr>
      </p:pic>
      <p:pic>
        <p:nvPicPr>
          <p:cNvPr id="10" name="Picture 2" descr="5-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38318" y="179149"/>
            <a:ext cx="2628227" cy="18816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0"/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02968" y="6093296"/>
            <a:ext cx="4451896" cy="581039"/>
          </a:xfrm>
          <a:prstGeom prst="rect">
            <a:avLst/>
          </a:prstGeom>
        </p:spPr>
      </p:pic>
      <p:pic>
        <p:nvPicPr>
          <p:cNvPr id="16" name="Picture 5"/>
          <p:cNvPicPr>
            <a:picLocks noChangeAspect="1"/>
          </p:cNvPicPr>
          <p:nvPr/>
        </p:nvPicPr>
        <p:blipFill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8319" y="2986393"/>
            <a:ext cx="4434962" cy="1450719"/>
          </a:xfrm>
          <a:prstGeom prst="rect">
            <a:avLst/>
          </a:prstGeom>
        </p:spPr>
      </p:pic>
      <p:sp>
        <p:nvSpPr>
          <p:cNvPr id="17" name="Стрелка вниз 16"/>
          <p:cNvSpPr/>
          <p:nvPr/>
        </p:nvSpPr>
        <p:spPr>
          <a:xfrm>
            <a:off x="454184" y="179149"/>
            <a:ext cx="720080" cy="667885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8" name="Picture 5" descr="ход лучей-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8319" y="4563482"/>
            <a:ext cx="4416545" cy="1385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Рисунок 9"/>
          <p:cNvPicPr>
            <a:picLocks noChangeAspect="1" noChangeArrowheads="1"/>
          </p:cNvPicPr>
          <p:nvPr/>
        </p:nvPicPr>
        <p:blipFill rotWithShape="1">
          <a:blip r:embed="rId11" cstate="email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7319"/>
          <a:stretch/>
        </p:blipFill>
        <p:spPr bwMode="auto">
          <a:xfrm>
            <a:off x="1508418" y="1988840"/>
            <a:ext cx="2343502" cy="2100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itle 6"/>
          <p:cNvSpPr txBox="1">
            <a:spLocks/>
          </p:cNvSpPr>
          <p:nvPr/>
        </p:nvSpPr>
        <p:spPr>
          <a:xfrm>
            <a:off x="1199932" y="44625"/>
            <a:ext cx="3107384" cy="1872208"/>
          </a:xfrm>
          <a:prstGeom prst="rect">
            <a:avLst/>
          </a:prstGeom>
        </p:spPr>
        <p:txBody>
          <a:bodyPr vert="horz" anchor="ctr">
            <a:normAutofit fontScale="97500"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dirty="0" smtClean="0"/>
              <a:t>Преобразование зрения:</a:t>
            </a:r>
          </a:p>
          <a:p>
            <a:pPr algn="l"/>
            <a:r>
              <a:rPr lang="ru-RU" sz="2800" dirty="0" smtClean="0"/>
              <a:t>«диоптрика» и «катоптрика»</a:t>
            </a:r>
            <a:endParaRPr lang="ru-RU" sz="2800" dirty="0"/>
          </a:p>
        </p:txBody>
      </p:sp>
      <p:pic>
        <p:nvPicPr>
          <p:cNvPr id="24578" name="Рисунок 3"/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08418" y="4221088"/>
            <a:ext cx="2343502" cy="24989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0299074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1801" y="1844824"/>
            <a:ext cx="7720679" cy="998984"/>
          </a:xfrm>
        </p:spPr>
        <p:txBody>
          <a:bodyPr>
            <a:normAutofit/>
          </a:bodyPr>
          <a:lstStyle/>
          <a:p>
            <a:pPr algn="l"/>
            <a:r>
              <a:rPr lang="ru-RU" sz="2400" dirty="0" smtClean="0">
                <a:solidFill>
                  <a:schemeClr val="tx1"/>
                </a:solidFill>
              </a:rPr>
              <a:t>Для чего изогнут лук?</a:t>
            </a:r>
            <a:br>
              <a:rPr lang="ru-RU" sz="2400" dirty="0" smtClean="0">
                <a:solidFill>
                  <a:schemeClr val="tx1"/>
                </a:solidFill>
              </a:rPr>
            </a:br>
            <a:r>
              <a:rPr lang="ru-RU" sz="2400" i="1" dirty="0" smtClean="0">
                <a:solidFill>
                  <a:schemeClr val="tx1"/>
                </a:solidFill>
              </a:rPr>
              <a:t>Нельзя ли просто взять тетиву подлиннее?</a:t>
            </a:r>
            <a:endParaRPr lang="ru-RU" sz="2400" i="1" dirty="0">
              <a:solidFill>
                <a:schemeClr val="tx1"/>
              </a:solidFill>
            </a:endParaRPr>
          </a:p>
        </p:txBody>
      </p:sp>
      <p:pic>
        <p:nvPicPr>
          <p:cNvPr id="3074" name="Picture 2" descr="6-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60775" y="332656"/>
            <a:ext cx="1959697" cy="1795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 descr="Рис.15"/>
          <p:cNvPicPr>
            <a:picLocks noChangeAspect="1" noChangeArrowheads="1"/>
          </p:cNvPicPr>
          <p:nvPr/>
        </p:nvPicPr>
        <p:blipFill>
          <a:blip r:embed="rId3" r:link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43352" y="332656"/>
            <a:ext cx="1373406" cy="1795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/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1801" y="2886396"/>
            <a:ext cx="4588331" cy="3323689"/>
          </a:xfrm>
          <a:prstGeom prst="rect">
            <a:avLst/>
          </a:prstGeom>
        </p:spPr>
      </p:pic>
      <p:sp>
        <p:nvSpPr>
          <p:cNvPr id="8" name="Стрелка вниз 7"/>
          <p:cNvSpPr/>
          <p:nvPr/>
        </p:nvSpPr>
        <p:spPr>
          <a:xfrm>
            <a:off x="338356" y="332657"/>
            <a:ext cx="720080" cy="6378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itle 7"/>
          <p:cNvSpPr txBox="1">
            <a:spLocks/>
          </p:cNvSpPr>
          <p:nvPr/>
        </p:nvSpPr>
        <p:spPr>
          <a:xfrm>
            <a:off x="5796136" y="5417997"/>
            <a:ext cx="3240360" cy="864096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200" dirty="0" smtClean="0">
                <a:solidFill>
                  <a:schemeClr val="tx1"/>
                </a:solidFill>
              </a:rPr>
              <a:t>Тело вылетело под углом к горизонту…</a:t>
            </a:r>
            <a:endParaRPr lang="ru-RU" sz="2200" dirty="0">
              <a:solidFill>
                <a:schemeClr val="tx1"/>
              </a:solidFill>
            </a:endParaRPr>
          </a:p>
        </p:txBody>
      </p:sp>
      <p:pic>
        <p:nvPicPr>
          <p:cNvPr id="11" name="Picture 2" descr="Рисунок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1222" y="4221088"/>
            <a:ext cx="3819250" cy="1163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 descr="Струя воды, бьющая под углом"/>
          <p:cNvPicPr>
            <a:picLocks noChangeAspect="1" noChangeArrowheads="1"/>
          </p:cNvPicPr>
          <p:nvPr/>
        </p:nvPicPr>
        <p:blipFill>
          <a:blip r:embed="rId9" r:link="rId11" cstate="email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26584" y="3140968"/>
            <a:ext cx="1701800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2"/>
          <p:cNvSpPr/>
          <p:nvPr/>
        </p:nvSpPr>
        <p:spPr>
          <a:xfrm>
            <a:off x="2555776" y="6279770"/>
            <a:ext cx="640871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dirty="0" smtClean="0">
                <a:solidFill>
                  <a:srgbClr val="92D050"/>
                </a:solidFill>
                <a:latin typeface="+mj-lt"/>
              </a:rPr>
              <a:t>До встречи на уроках физики и геометрии!</a:t>
            </a:r>
            <a:endParaRPr lang="ru-RU" sz="2200" b="1" dirty="0">
              <a:solidFill>
                <a:srgbClr val="92D050"/>
              </a:solidFill>
              <a:latin typeface="+mj-lt"/>
            </a:endParaRPr>
          </a:p>
        </p:txBody>
      </p:sp>
      <p:sp>
        <p:nvSpPr>
          <p:cNvPr id="15" name="Title 6"/>
          <p:cNvSpPr txBox="1">
            <a:spLocks/>
          </p:cNvSpPr>
          <p:nvPr/>
        </p:nvSpPr>
        <p:spPr>
          <a:xfrm>
            <a:off x="1177268" y="332656"/>
            <a:ext cx="3528392" cy="1118390"/>
          </a:xfrm>
          <a:prstGeom prst="rect">
            <a:avLst/>
          </a:prstGeom>
        </p:spPr>
        <p:txBody>
          <a:bodyPr vert="horz" anchor="ctr"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4000" dirty="0" smtClean="0"/>
              <a:t>«Управление полетом»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17931996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Rectangle 2"/>
          <p:cNvSpPr>
            <a:spLocks noGrp="1" noChangeArrowheads="1"/>
          </p:cNvSpPr>
          <p:nvPr>
            <p:ph idx="4294967295"/>
          </p:nvPr>
        </p:nvSpPr>
        <p:spPr>
          <a:xfrm>
            <a:off x="636588" y="1412776"/>
            <a:ext cx="8507412" cy="5445224"/>
          </a:xfrm>
        </p:spPr>
        <p:txBody>
          <a:bodyPr>
            <a:normAutofit fontScale="62500" lnSpcReduction="20000"/>
          </a:bodyPr>
          <a:lstStyle/>
          <a:p>
            <a:pPr algn="ctr" eaLnBrk="1" hangingPunct="1">
              <a:buFontTx/>
              <a:buNone/>
            </a:pPr>
            <a:r>
              <a:rPr lang="ru-RU" altLang="ru-RU" sz="4000" b="1" dirty="0" smtClean="0"/>
              <a:t> </a:t>
            </a: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ru-RU" sz="3800" dirty="0">
                <a:latin typeface="+mj-lt"/>
              </a:rPr>
              <a:t>как и где учащемуся должно быть представлено «стоящее за понятием» его «деятельное содержание»? </a:t>
            </a: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ru-RU" sz="3800" dirty="0">
                <a:latin typeface="+mj-lt"/>
              </a:rPr>
              <a:t>в каком контексте оно появится как необходимое? </a:t>
            </a: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ru-RU" sz="3800" dirty="0">
                <a:latin typeface="+mj-lt"/>
              </a:rPr>
              <a:t>в какой форме оно должно осваиваться  прежде, чем понятие будет оформлено в виде определения? </a:t>
            </a: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ru-RU" sz="3800" dirty="0">
                <a:latin typeface="+mj-lt"/>
              </a:rPr>
              <a:t>какие предметные и знаковые операции могут позволить «действовать понятийно» в предмете в отсутствие готового понятия?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51520" y="116632"/>
            <a:ext cx="8712968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3100" b="1" dirty="0">
                <a:ln w="6350">
                  <a:noFill/>
                </a:ln>
                <a:gradFill>
                  <a:gsLst>
                    <a:gs pos="0">
                      <a:srgbClr val="CEB966">
                        <a:tint val="73000"/>
                        <a:satMod val="145000"/>
                      </a:srgbClr>
                    </a:gs>
                    <a:gs pos="73000">
                      <a:srgbClr val="CEB966">
                        <a:tint val="73000"/>
                        <a:satMod val="145000"/>
                      </a:srgbClr>
                    </a:gs>
                    <a:gs pos="100000">
                      <a:srgbClr val="CEB966">
                        <a:tint val="83000"/>
                        <a:satMod val="143000"/>
                      </a:srgb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Arial"/>
                <a:ea typeface="+mj-ea"/>
                <a:cs typeface="+mj-cs"/>
              </a:rPr>
              <a:t>проблемы поддержки деятельностной стороны образования научных понятий </a:t>
            </a:r>
            <a:br>
              <a:rPr lang="ru-RU" altLang="ru-RU" sz="3100" b="1" dirty="0">
                <a:ln w="6350">
                  <a:noFill/>
                </a:ln>
                <a:gradFill>
                  <a:gsLst>
                    <a:gs pos="0">
                      <a:srgbClr val="CEB966">
                        <a:tint val="73000"/>
                        <a:satMod val="145000"/>
                      </a:srgbClr>
                    </a:gs>
                    <a:gs pos="73000">
                      <a:srgbClr val="CEB966">
                        <a:tint val="73000"/>
                        <a:satMod val="145000"/>
                      </a:srgbClr>
                    </a:gs>
                    <a:gs pos="100000">
                      <a:srgbClr val="CEB966">
                        <a:tint val="83000"/>
                        <a:satMod val="143000"/>
                      </a:srgb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Arial"/>
                <a:ea typeface="+mj-ea"/>
                <a:cs typeface="+mj-cs"/>
              </a:rPr>
            </a:br>
            <a:r>
              <a:rPr lang="ru-RU" altLang="ru-RU" sz="3100" b="1" dirty="0">
                <a:ln w="6350">
                  <a:noFill/>
                </a:ln>
                <a:gradFill>
                  <a:gsLst>
                    <a:gs pos="0">
                      <a:srgbClr val="CEB966">
                        <a:tint val="73000"/>
                        <a:satMod val="145000"/>
                      </a:srgbClr>
                    </a:gs>
                    <a:gs pos="73000">
                      <a:srgbClr val="CEB966">
                        <a:tint val="73000"/>
                        <a:satMod val="145000"/>
                      </a:srgbClr>
                    </a:gs>
                    <a:gs pos="100000">
                      <a:srgbClr val="CEB966">
                        <a:tint val="83000"/>
                        <a:satMod val="143000"/>
                      </a:srgb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Arial"/>
                <a:ea typeface="+mj-ea"/>
                <a:cs typeface="+mj-cs"/>
              </a:rPr>
              <a:t>в предметном обучении:</a:t>
            </a:r>
            <a:r>
              <a:rPr lang="ru-RU" altLang="ru-RU" sz="3600" b="1" dirty="0">
                <a:ln w="6350">
                  <a:noFill/>
                </a:ln>
                <a:gradFill>
                  <a:gsLst>
                    <a:gs pos="0">
                      <a:srgbClr val="CEB966">
                        <a:tint val="73000"/>
                        <a:satMod val="145000"/>
                      </a:srgbClr>
                    </a:gs>
                    <a:gs pos="73000">
                      <a:srgbClr val="CEB966">
                        <a:tint val="73000"/>
                        <a:satMod val="145000"/>
                      </a:srgbClr>
                    </a:gs>
                    <a:gs pos="100000">
                      <a:srgbClr val="CEB966">
                        <a:tint val="83000"/>
                        <a:satMod val="143000"/>
                      </a:srgb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Arial"/>
                <a:ea typeface="+mj-ea"/>
                <a:cs typeface="+mj-cs"/>
              </a:rPr>
              <a:t> </a:t>
            </a:r>
            <a:br>
              <a:rPr lang="ru-RU" altLang="ru-RU" sz="3600" b="1" dirty="0">
                <a:ln w="6350">
                  <a:noFill/>
                </a:ln>
                <a:gradFill>
                  <a:gsLst>
                    <a:gs pos="0">
                      <a:srgbClr val="CEB966">
                        <a:tint val="73000"/>
                        <a:satMod val="145000"/>
                      </a:srgbClr>
                    </a:gs>
                    <a:gs pos="73000">
                      <a:srgbClr val="CEB966">
                        <a:tint val="73000"/>
                        <a:satMod val="145000"/>
                      </a:srgbClr>
                    </a:gs>
                    <a:gs pos="100000">
                      <a:srgbClr val="CEB966">
                        <a:tint val="83000"/>
                        <a:satMod val="143000"/>
                      </a:srgb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Arial"/>
                <a:ea typeface="+mj-ea"/>
                <a:cs typeface="+mj-cs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21077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/>
          <p:nvPr/>
        </p:nvSpPr>
        <p:spPr>
          <a:xfrm>
            <a:off x="4499992" y="332656"/>
            <a:ext cx="224105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Почему кислое молоко лучше хранится? </a:t>
            </a:r>
            <a:r>
              <a:rPr lang="ru-RU" sz="2200" b="1" i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Оно уже прокисло!</a:t>
            </a:r>
            <a:endParaRPr lang="ru-RU" sz="22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67544" y="260648"/>
            <a:ext cx="4032448" cy="1296144"/>
          </a:xfrm>
          <a:prstGeom prst="rect">
            <a:avLst/>
          </a:prstGeom>
        </p:spPr>
        <p:txBody>
          <a:bodyPr vert="horz" anchor="ctr">
            <a:normAutofit lnSpcReduction="10000"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dirty="0" smtClean="0"/>
              <a:t>Существо или вещество?</a:t>
            </a:r>
            <a:endParaRPr lang="ru-RU" dirty="0"/>
          </a:p>
        </p:txBody>
      </p:sp>
      <p:sp>
        <p:nvSpPr>
          <p:cNvPr id="8" name="Стрелка вниз 7"/>
          <p:cNvSpPr/>
          <p:nvPr/>
        </p:nvSpPr>
        <p:spPr>
          <a:xfrm>
            <a:off x="323528" y="1628799"/>
            <a:ext cx="720080" cy="485260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Rectangle 1"/>
          <p:cNvSpPr/>
          <p:nvPr/>
        </p:nvSpPr>
        <p:spPr>
          <a:xfrm>
            <a:off x="3995936" y="2132856"/>
            <a:ext cx="4680520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Кто испортил наше мясо?</a:t>
            </a:r>
          </a:p>
          <a:p>
            <a:r>
              <a:rPr lang="ru-RU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В чем состоит природная работа гнилостных микробов?</a:t>
            </a:r>
            <a:endParaRPr lang="ru-RU" sz="20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2" descr="мацони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476672"/>
            <a:ext cx="1817869" cy="1584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Группа 4"/>
          <p:cNvGrpSpPr/>
          <p:nvPr/>
        </p:nvGrpSpPr>
        <p:grpSpPr>
          <a:xfrm>
            <a:off x="1115616" y="4143793"/>
            <a:ext cx="7737494" cy="2337612"/>
            <a:chOff x="1156559" y="3728681"/>
            <a:chExt cx="7737494" cy="2337612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brightnessContrast bright="20000" contrast="-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156559" y="3728681"/>
              <a:ext cx="7737494" cy="2337612"/>
            </a:xfrm>
            <a:prstGeom prst="rect">
              <a:avLst/>
            </a:prstGeom>
          </p:spPr>
        </p:pic>
        <p:sp>
          <p:nvSpPr>
            <p:cNvPr id="10" name="Rectangle 2"/>
            <p:cNvSpPr/>
            <p:nvPr/>
          </p:nvSpPr>
          <p:spPr>
            <a:xfrm>
              <a:off x="4900975" y="5589240"/>
              <a:ext cx="3888432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2400" b="1" i="1" dirty="0" smtClean="0">
                  <a:solidFill>
                    <a:schemeClr val="accent6">
                      <a:lumMod val="50000"/>
                    </a:schemeClr>
                  </a:solidFill>
                  <a:latin typeface="Calibri" panose="020F0502020204030204" pitchFamily="34" charset="0"/>
                  <a:cs typeface="Times New Roman" panose="02020603050405020304" pitchFamily="18" charset="0"/>
                </a:rPr>
                <a:t>Что бродит, а что гниет?</a:t>
              </a:r>
              <a:endParaRPr lang="ru-RU" sz="2400" b="1" i="1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</p:grpSp>
      <p:pic>
        <p:nvPicPr>
          <p:cNvPr id="13" name="Picture 2" descr="7-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5222" y="1682798"/>
            <a:ext cx="2130634" cy="2338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"/>
          <p:cNvSpPr/>
          <p:nvPr/>
        </p:nvSpPr>
        <p:spPr>
          <a:xfrm>
            <a:off x="4024049" y="3356992"/>
            <a:ext cx="472532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Все ли живое из яйца?</a:t>
            </a:r>
          </a:p>
        </p:txBody>
      </p:sp>
    </p:spTree>
    <p:extLst>
      <p:ext uri="{BB962C8B-B14F-4D97-AF65-F5344CB8AC3E}">
        <p14:creationId xmlns:p14="http://schemas.microsoft.com/office/powerpoint/2010/main" val="47636826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7-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27984" y="404664"/>
            <a:ext cx="2837153" cy="1648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 descr="ostrov Lazaretto Эпидемия чумы: триумф смерти"/>
          <p:cNvPicPr>
            <a:picLocks noChangeAspect="1" noChangeArrowheads="1"/>
          </p:cNvPicPr>
          <p:nvPr/>
        </p:nvPicPr>
        <p:blipFill>
          <a:blip r:embed="rId4" r:link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71451" y="4797152"/>
            <a:ext cx="4476992" cy="973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24328" y="423153"/>
            <a:ext cx="1424115" cy="1656184"/>
          </a:xfrm>
          <a:prstGeom prst="rect">
            <a:avLst/>
          </a:prstGeom>
        </p:spPr>
      </p:pic>
      <p:sp>
        <p:nvSpPr>
          <p:cNvPr id="14" name="Rectangle 5"/>
          <p:cNvSpPr/>
          <p:nvPr/>
        </p:nvSpPr>
        <p:spPr>
          <a:xfrm>
            <a:off x="1547665" y="6101450"/>
            <a:ext cx="729595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dirty="0" smtClean="0">
                <a:solidFill>
                  <a:srgbClr val="92D050"/>
                </a:solidFill>
                <a:latin typeface="+mj-lt"/>
              </a:rPr>
              <a:t>До встречи на уроках биологии, химии и истории!</a:t>
            </a:r>
            <a:endParaRPr lang="ru-RU" sz="2200" b="1" dirty="0">
              <a:solidFill>
                <a:srgbClr val="92D050"/>
              </a:solidFill>
              <a:latin typeface="+mj-lt"/>
            </a:endParaRPr>
          </a:p>
        </p:txBody>
      </p:sp>
      <p:sp>
        <p:nvSpPr>
          <p:cNvPr id="15" name="Стрелка вниз 14"/>
          <p:cNvSpPr/>
          <p:nvPr/>
        </p:nvSpPr>
        <p:spPr>
          <a:xfrm>
            <a:off x="251520" y="404664"/>
            <a:ext cx="720080" cy="645333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7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9256" y="2348880"/>
            <a:ext cx="2803223" cy="2160240"/>
          </a:xfrm>
        </p:spPr>
      </p:pic>
      <p:pic>
        <p:nvPicPr>
          <p:cNvPr id="18" name="Picture 2" descr="7-4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71451" y="2348880"/>
            <a:ext cx="1496312" cy="2160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71600" y="3844859"/>
            <a:ext cx="3333023" cy="1904585"/>
          </a:xfrm>
          <a:prstGeom prst="rect">
            <a:avLst/>
          </a:prstGeom>
        </p:spPr>
      </p:pic>
      <p:sp>
        <p:nvSpPr>
          <p:cNvPr id="20" name="Title 6"/>
          <p:cNvSpPr txBox="1">
            <a:spLocks/>
          </p:cNvSpPr>
          <p:nvPr/>
        </p:nvSpPr>
        <p:spPr>
          <a:xfrm>
            <a:off x="896262" y="188640"/>
            <a:ext cx="3382776" cy="2537795"/>
          </a:xfrm>
          <a:prstGeom prst="rect">
            <a:avLst/>
          </a:prstGeom>
        </p:spPr>
        <p:txBody>
          <a:bodyPr vert="horz" anchor="ctr"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«невидимый </a:t>
            </a:r>
            <a:r>
              <a:rPr lang="ru-RU" sz="3200" dirty="0" err="1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враг»человека</a:t>
            </a:r>
            <a:r>
              <a:rPr lang="ru-RU" sz="3200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: </a:t>
            </a:r>
            <a:r>
              <a:rPr lang="ru-RU" sz="3200" dirty="0" smtClean="0">
                <a:solidFill>
                  <a:schemeClr val="accent1"/>
                </a:solidFill>
              </a:rPr>
              <a:t>существо или вещество?</a:t>
            </a:r>
            <a:endParaRPr lang="ru-RU" sz="2400" i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999289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971600" y="557808"/>
            <a:ext cx="4536504" cy="1143000"/>
          </a:xfrm>
        </p:spPr>
        <p:txBody>
          <a:bodyPr>
            <a:noAutofit/>
          </a:bodyPr>
          <a:lstStyle/>
          <a:p>
            <a:pPr algn="l"/>
            <a:r>
              <a:rPr lang="ru-RU" sz="3200" i="1" dirty="0" smtClean="0">
                <a:solidFill>
                  <a:schemeClr val="tx1"/>
                </a:solidFill>
              </a:rPr>
              <a:t>какой «линейкой» следует измерять температуру? </a:t>
            </a:r>
            <a:endParaRPr lang="ru-RU" sz="3200" i="1" dirty="0">
              <a:solidFill>
                <a:schemeClr val="tx1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half" idx="1"/>
          </p:nvPr>
        </p:nvSpPr>
        <p:spPr>
          <a:xfrm>
            <a:off x="3128764" y="1916832"/>
            <a:ext cx="3971916" cy="90884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где на этих приборах «нулевая» отметка?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Рисунок 6" descr="Первый термометр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36296" y="1052736"/>
            <a:ext cx="1437551" cy="32299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23440" y="3057316"/>
            <a:ext cx="3968840" cy="1225402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627784" y="6166465"/>
            <a:ext cx="640871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dirty="0" smtClean="0">
                <a:solidFill>
                  <a:srgbClr val="92D050"/>
                </a:solidFill>
                <a:latin typeface="+mj-lt"/>
              </a:rPr>
              <a:t>До встречи на уроках алгебры и физики!</a:t>
            </a:r>
            <a:endParaRPr lang="ru-RU" sz="2200" b="1" dirty="0">
              <a:solidFill>
                <a:srgbClr val="92D050"/>
              </a:solidFill>
              <a:latin typeface="+mj-lt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115616" y="4509120"/>
            <a:ext cx="626469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«… измерение </a:t>
            </a:r>
            <a:r>
              <a:rPr lang="ru-RU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температуры − слишком сложная процедура, чтобы возможно было введение ее в практику и частое применение при работе с пациентами»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115616" y="2348880"/>
            <a:ext cx="184604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на каком основании проставлены деления и числа на этих </a:t>
            </a:r>
            <a:r>
              <a:rPr lang="ru-RU" sz="20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000" dirty="0" smtClean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линейках» ?</a:t>
            </a:r>
            <a:endParaRPr lang="ru-RU" sz="2000" dirty="0">
              <a:latin typeface="+mj-lt"/>
            </a:endParaRPr>
          </a:p>
        </p:txBody>
      </p:sp>
      <p:sp>
        <p:nvSpPr>
          <p:cNvPr id="12" name="Стрелка вниз 11"/>
          <p:cNvSpPr/>
          <p:nvPr/>
        </p:nvSpPr>
        <p:spPr>
          <a:xfrm>
            <a:off x="251520" y="240948"/>
            <a:ext cx="720080" cy="645333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755719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534380" y="332656"/>
            <a:ext cx="4973724" cy="850106"/>
          </a:xfrm>
        </p:spPr>
        <p:txBody>
          <a:bodyPr>
            <a:noAutofit/>
          </a:bodyPr>
          <a:lstStyle/>
          <a:p>
            <a:pPr algn="l"/>
            <a:r>
              <a:rPr lang="ru-RU" dirty="0"/>
              <a:t>Помощники путешественника</a:t>
            </a:r>
          </a:p>
        </p:txBody>
      </p:sp>
      <p:pic>
        <p:nvPicPr>
          <p:cNvPr id="1026" name="Picture 2" descr="8-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7196" y="312417"/>
            <a:ext cx="3009300" cy="1684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Группа 2"/>
          <p:cNvGrpSpPr/>
          <p:nvPr/>
        </p:nvGrpSpPr>
        <p:grpSpPr>
          <a:xfrm>
            <a:off x="1301960" y="3988383"/>
            <a:ext cx="3054016" cy="2608969"/>
            <a:chOff x="1109831" y="3542429"/>
            <a:chExt cx="3692292" cy="2990219"/>
          </a:xfrm>
        </p:grpSpPr>
        <p:pic>
          <p:nvPicPr>
            <p:cNvPr id="1027" name="Picture 3" descr="8-4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32771" y="3542429"/>
              <a:ext cx="3569352" cy="29902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1109831" y="5882921"/>
              <a:ext cx="3292889" cy="6227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just">
                <a:lnSpc>
                  <a:spcPct val="115000"/>
                </a:lnSpc>
                <a:spcAft>
                  <a:spcPts val="0"/>
                </a:spcAft>
                <a:tabLst>
                  <a:tab pos="90170" algn="l"/>
                </a:tabLst>
              </a:pPr>
              <a:r>
                <a:rPr lang="ru-RU" sz="3200" b="1" dirty="0">
                  <a:solidFill>
                    <a:schemeClr val="accent6">
                      <a:lumMod val="50000"/>
                    </a:schemeClr>
                  </a:solidFill>
                  <a:latin typeface="Calibri" panose="020F0502020204030204" pitchFamily="34" charset="0"/>
                  <a:ea typeface="Times New Roman" panose="02020603050405020304" pitchFamily="18" charset="0"/>
                </a:rPr>
                <a:t>«</a:t>
              </a:r>
              <a:r>
                <a:rPr lang="ru-RU" sz="3200" b="1" i="1" dirty="0">
                  <a:solidFill>
                    <a:schemeClr val="accent6">
                      <a:lumMod val="50000"/>
                    </a:schemeClr>
                  </a:solidFill>
                  <a:latin typeface="Calibri" panose="020F0502020204030204" pitchFamily="34" charset="0"/>
                  <a:ea typeface="Times New Roman" panose="02020603050405020304" pitchFamily="18" charset="0"/>
                </a:rPr>
                <a:t>Вершина мира»</a:t>
              </a:r>
              <a:endParaRPr lang="ru-RU" sz="32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  <p:pic>
        <p:nvPicPr>
          <p:cNvPr id="8" name="Content Placeholder 9"/>
          <p:cNvPicPr>
            <a:picLocks noGrp="1" noChangeAspect="1"/>
          </p:cNvPicPr>
          <p:nvPr>
            <p:ph sz="half" idx="1"/>
          </p:nvPr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0304" y="1627925"/>
            <a:ext cx="2936340" cy="2203793"/>
          </a:xfrm>
        </p:spPr>
      </p:pic>
      <p:pic>
        <p:nvPicPr>
          <p:cNvPr id="9" name="Picture 2" descr="8-12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08528" y="5085185"/>
            <a:ext cx="2528551" cy="14886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Content Placeholder 2"/>
          <p:cNvSpPr>
            <a:spLocks noGrp="1"/>
          </p:cNvSpPr>
          <p:nvPr>
            <p:ph sz="half" idx="2"/>
          </p:nvPr>
        </p:nvSpPr>
        <p:spPr>
          <a:xfrm>
            <a:off x="1403648" y="1649629"/>
            <a:ext cx="2915547" cy="1872208"/>
          </a:xfrm>
        </p:spPr>
        <p:txBody>
          <a:bodyPr>
            <a:normAutofit/>
          </a:bodyPr>
          <a:lstStyle/>
          <a:p>
            <a:pPr marL="137160" indent="0">
              <a:buNone/>
            </a:pPr>
            <a:r>
              <a:rPr lang="ru-RU" dirty="0" smtClean="0">
                <a:latin typeface="+mj-lt"/>
              </a:rPr>
              <a:t>как найти обратный путь на море и на суше?</a:t>
            </a:r>
          </a:p>
        </p:txBody>
      </p:sp>
      <p:sp>
        <p:nvSpPr>
          <p:cNvPr id="12" name="Стрелка вниз 11"/>
          <p:cNvSpPr/>
          <p:nvPr/>
        </p:nvSpPr>
        <p:spPr>
          <a:xfrm>
            <a:off x="395536" y="1484784"/>
            <a:ext cx="720080" cy="537321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0461" y="1649629"/>
            <a:ext cx="2526618" cy="33141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10"/>
          <p:cNvPicPr>
            <a:picLocks noChangeAspect="1"/>
          </p:cNvPicPr>
          <p:nvPr/>
        </p:nvPicPr>
        <p:blipFill>
          <a:blip r:embed="rId8" cstate="email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5940152" y="3645024"/>
            <a:ext cx="4176464" cy="1728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81006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20072" y="3772328"/>
            <a:ext cx="2232248" cy="1816912"/>
          </a:xfrm>
          <a:prstGeom prst="rect">
            <a:avLst/>
          </a:prstGeom>
        </p:spPr>
      </p:pic>
      <p:pic>
        <p:nvPicPr>
          <p:cNvPr id="10" name="Content Placeholder 9"/>
          <p:cNvPicPr>
            <a:picLocks noGrp="1" noChangeAspect="1"/>
          </p:cNvPicPr>
          <p:nvPr>
            <p:ph sz="half" idx="2"/>
          </p:nvPr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44161" y="58827"/>
            <a:ext cx="3664343" cy="2998783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4932041" y="5706293"/>
            <a:ext cx="201622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+mj-lt"/>
              </a:rPr>
              <a:t>Египетский «магический» треугольник</a:t>
            </a:r>
            <a:endParaRPr lang="ru-RU" sz="2000" dirty="0">
              <a:latin typeface="+mj-lt"/>
            </a:endParaRPr>
          </a:p>
        </p:txBody>
      </p:sp>
      <p:pic>
        <p:nvPicPr>
          <p:cNvPr id="12" name="Picture 5"/>
          <p:cNvPicPr>
            <a:picLocks noChangeAspect="1"/>
          </p:cNvPicPr>
          <p:nvPr/>
        </p:nvPicPr>
        <p:blipFill rotWithShape="1"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8808" b="43925"/>
          <a:stretch/>
        </p:blipFill>
        <p:spPr>
          <a:xfrm>
            <a:off x="6948265" y="4941168"/>
            <a:ext cx="2160239" cy="187803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28610" y="2634550"/>
            <a:ext cx="2451301" cy="1726778"/>
          </a:xfrm>
          <a:prstGeom prst="rect">
            <a:avLst/>
          </a:prstGeom>
        </p:spPr>
      </p:pic>
      <p:sp>
        <p:nvSpPr>
          <p:cNvPr id="18" name="Title 1"/>
          <p:cNvSpPr txBox="1">
            <a:spLocks/>
          </p:cNvSpPr>
          <p:nvPr/>
        </p:nvSpPr>
        <p:spPr>
          <a:xfrm>
            <a:off x="476780" y="116632"/>
            <a:ext cx="3168352" cy="1008112"/>
          </a:xfrm>
          <a:prstGeom prst="rect">
            <a:avLst/>
          </a:prstGeom>
        </p:spPr>
        <p:txBody>
          <a:bodyPr vert="horz" anchor="ctr">
            <a:normAutofit fontScale="85000" lnSpcReduction="10000"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dirty="0" smtClean="0"/>
              <a:t>«Гео-метрия»</a:t>
            </a:r>
            <a:endParaRPr lang="ru-RU" dirty="0"/>
          </a:p>
        </p:txBody>
      </p:sp>
      <p:sp>
        <p:nvSpPr>
          <p:cNvPr id="20" name="Стрелка вниз 19"/>
          <p:cNvSpPr/>
          <p:nvPr/>
        </p:nvSpPr>
        <p:spPr>
          <a:xfrm>
            <a:off x="395536" y="1268760"/>
            <a:ext cx="720080" cy="545319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Title 6"/>
          <p:cNvSpPr txBox="1">
            <a:spLocks/>
          </p:cNvSpPr>
          <p:nvPr/>
        </p:nvSpPr>
        <p:spPr>
          <a:xfrm>
            <a:off x="1328611" y="4653136"/>
            <a:ext cx="3171381" cy="1546763"/>
          </a:xfrm>
          <a:prstGeom prst="rect">
            <a:avLst/>
          </a:prstGeom>
        </p:spPr>
        <p:txBody>
          <a:bodyPr vert="horz" anchor="ctr"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dirty="0" smtClean="0">
                <a:solidFill>
                  <a:schemeClr val="accent6">
                    <a:lumMod val="50000"/>
                  </a:schemeClr>
                </a:solidFill>
              </a:rPr>
              <a:t>Как построить</a:t>
            </a:r>
          </a:p>
          <a:p>
            <a:pPr algn="l"/>
            <a:r>
              <a:rPr lang="ru-RU" sz="2800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местности…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ru-RU" sz="2800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прямой угол</a:t>
            </a:r>
            <a:r>
              <a:rPr lang="ru-RU" sz="2800" dirty="0" smtClean="0">
                <a:solidFill>
                  <a:schemeClr val="accent6">
                    <a:lumMod val="50000"/>
                  </a:schemeClr>
                </a:solidFill>
              </a:rPr>
              <a:t>?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chemeClr val="accent6">
                    <a:lumMod val="50000"/>
                  </a:schemeClr>
                </a:solidFill>
              </a:rPr>
              <a:t>к</a:t>
            </a:r>
            <a:r>
              <a:rPr lang="ru-RU" sz="2800" dirty="0" smtClean="0">
                <a:solidFill>
                  <a:schemeClr val="accent6">
                    <a:lumMod val="50000"/>
                  </a:schemeClr>
                </a:solidFill>
              </a:rPr>
              <a:t>вадрат? </a:t>
            </a:r>
          </a:p>
        </p:txBody>
      </p:sp>
      <p:sp>
        <p:nvSpPr>
          <p:cNvPr id="19" name="Title 6"/>
          <p:cNvSpPr txBox="1">
            <a:spLocks/>
          </p:cNvSpPr>
          <p:nvPr/>
        </p:nvSpPr>
        <p:spPr>
          <a:xfrm>
            <a:off x="1328611" y="1422208"/>
            <a:ext cx="3382776" cy="1138138"/>
          </a:xfrm>
          <a:prstGeom prst="rect">
            <a:avLst/>
          </a:prstGeom>
        </p:spPr>
        <p:txBody>
          <a:bodyPr vert="horz" anchor="ctr"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Строительство жилья</a:t>
            </a:r>
            <a:endParaRPr lang="ru-RU" sz="2400" i="1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635896" y="3212976"/>
            <a:ext cx="5422888" cy="792088"/>
          </a:xfrm>
        </p:spPr>
        <p:txBody>
          <a:bodyPr>
            <a:noAutofit/>
          </a:bodyPr>
          <a:lstStyle/>
          <a:p>
            <a:pPr algn="r"/>
            <a:r>
              <a:rPr lang="ru-RU" sz="2400" dirty="0" smtClean="0"/>
              <a:t>Честно ли размечены земельные участки?</a:t>
            </a:r>
            <a:br>
              <a:rPr lang="ru-RU" sz="2400" dirty="0" smtClean="0"/>
            </a:br>
            <a:endParaRPr lang="ru-RU" sz="2400" i="1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7488832" y="3853497"/>
            <a:ext cx="161967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i="1" dirty="0">
                <a:latin typeface="+mj-lt"/>
              </a:rPr>
              <a:t>От этого зависит </a:t>
            </a:r>
            <a:r>
              <a:rPr lang="ru-RU" sz="2000" i="1" dirty="0" smtClean="0">
                <a:latin typeface="+mj-lt"/>
              </a:rPr>
              <a:t>налог…</a:t>
            </a:r>
            <a:endParaRPr lang="ru-RU" sz="2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07393261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6"/>
          <p:cNvSpPr txBox="1">
            <a:spLocks/>
          </p:cNvSpPr>
          <p:nvPr/>
        </p:nvSpPr>
        <p:spPr>
          <a:xfrm>
            <a:off x="1475656" y="3550384"/>
            <a:ext cx="5256584" cy="2520280"/>
          </a:xfrm>
          <a:prstGeom prst="rect">
            <a:avLst/>
          </a:prstGeom>
        </p:spPr>
        <p:txBody>
          <a:bodyPr vert="horz" anchor="ctr"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dirty="0" smtClean="0"/>
              <a:t>Как построить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ru-RU" sz="2800" dirty="0" smtClean="0"/>
              <a:t>«ровный» круг?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ru-RU" sz="2800" dirty="0" smtClean="0"/>
              <a:t>отвесную стену?</a:t>
            </a:r>
          </a:p>
          <a:p>
            <a:pPr algn="l"/>
            <a:endParaRPr lang="ru-RU" sz="2800" dirty="0" smtClean="0"/>
          </a:p>
          <a:p>
            <a:pPr algn="l"/>
            <a:r>
              <a:rPr lang="ru-RU" sz="2800" dirty="0" smtClean="0"/>
              <a:t>на </a:t>
            </a:r>
            <a:r>
              <a:rPr lang="ru-RU" sz="2800" dirty="0"/>
              <a:t>местности…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ru-RU" sz="3200" dirty="0"/>
          </a:p>
        </p:txBody>
      </p:sp>
      <p:sp>
        <p:nvSpPr>
          <p:cNvPr id="4" name="Стрелка вниз 3"/>
          <p:cNvSpPr/>
          <p:nvPr/>
        </p:nvSpPr>
        <p:spPr>
          <a:xfrm>
            <a:off x="427781" y="377770"/>
            <a:ext cx="720080" cy="614757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5148064" y="6070664"/>
            <a:ext cx="35818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+mj-lt"/>
              </a:rPr>
              <a:t>и на бумаге?</a:t>
            </a:r>
            <a:endParaRPr lang="ru-RU" sz="3200" dirty="0">
              <a:solidFill>
                <a:schemeClr val="accent6">
                  <a:lumMod val="20000"/>
                  <a:lumOff val="80000"/>
                </a:schemeClr>
              </a:solidFill>
              <a:latin typeface="+mj-lt"/>
            </a:endParaRPr>
          </a:p>
        </p:txBody>
      </p:sp>
      <p:pic>
        <p:nvPicPr>
          <p:cNvPr id="9" name="Рисунок 1380" descr="444"/>
          <p:cNvPicPr/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30332" y="377770"/>
            <a:ext cx="2326542" cy="13230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Content Placeholder 4" descr="C:\Users\Maria\Dropbox\5 Природовед 20 июня\фото природ\24-02-2014\DSCF2292.JPG"/>
          <p:cNvPicPr>
            <a:picLocks noGrp="1"/>
          </p:cNvPicPr>
          <p:nvPr>
            <p:ph sz="half" idx="2"/>
          </p:nvPr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7033715" y="332656"/>
            <a:ext cx="1517181" cy="2082027"/>
          </a:xfrm>
          <a:prstGeom prst="rect">
            <a:avLst/>
          </a:prstGeom>
          <a:noFill/>
          <a:extLst/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08510" y="1700808"/>
            <a:ext cx="1247459" cy="1641394"/>
          </a:xfrm>
          <a:prstGeom prst="rect">
            <a:avLst/>
          </a:prstGeom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70275" y="5013176"/>
            <a:ext cx="2180621" cy="937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 descr="11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76856" y="3541768"/>
            <a:ext cx="2174040" cy="12648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itle 6"/>
          <p:cNvSpPr txBox="1">
            <a:spLocks/>
          </p:cNvSpPr>
          <p:nvPr/>
        </p:nvSpPr>
        <p:spPr>
          <a:xfrm>
            <a:off x="1080658" y="1777391"/>
            <a:ext cx="4680520" cy="1260540"/>
          </a:xfrm>
          <a:prstGeom prst="rect">
            <a:avLst/>
          </a:prstGeom>
        </p:spPr>
        <p:txBody>
          <a:bodyPr vert="horz" anchor="ctr"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Строительство оборонительных сооружений:</a:t>
            </a:r>
            <a:endParaRPr lang="ru-RU" sz="2400" i="1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311980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07904" y="1484784"/>
            <a:ext cx="5328591" cy="703709"/>
          </a:xfrm>
        </p:spPr>
        <p:txBody>
          <a:bodyPr>
            <a:normAutofit/>
          </a:bodyPr>
          <a:lstStyle/>
          <a:p>
            <a:pPr algn="r"/>
            <a:r>
              <a:rPr lang="ru-RU" sz="2400" dirty="0" smtClean="0">
                <a:solidFill>
                  <a:schemeClr val="tx1"/>
                </a:solidFill>
              </a:rPr>
              <a:t>О чем расскажут старые карты?</a:t>
            </a:r>
            <a:endParaRPr lang="ru-RU" sz="2400" dirty="0">
              <a:solidFill>
                <a:schemeClr val="tx1"/>
              </a:solidFill>
            </a:endParaRPr>
          </a:p>
        </p:txBody>
      </p:sp>
      <p:pic>
        <p:nvPicPr>
          <p:cNvPr id="2051" name="Picture 3" descr="8-6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17092" y="260649"/>
            <a:ext cx="1315148" cy="1280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 descr="8-7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82346" y="260648"/>
            <a:ext cx="1838126" cy="1264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467544" y="260648"/>
            <a:ext cx="3240360" cy="1008112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dirty="0" smtClean="0"/>
              <a:t>Гео-графия</a:t>
            </a:r>
            <a:endParaRPr lang="ru-RU" dirty="0"/>
          </a:p>
        </p:txBody>
      </p:sp>
      <p:sp>
        <p:nvSpPr>
          <p:cNvPr id="7" name="Стрелка вниз 6"/>
          <p:cNvSpPr/>
          <p:nvPr/>
        </p:nvSpPr>
        <p:spPr>
          <a:xfrm>
            <a:off x="414133" y="1124744"/>
            <a:ext cx="720080" cy="489654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0" name="Picture 2" descr="8-5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39951" y="260648"/>
            <a:ext cx="1031957" cy="1264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4644008" y="2060848"/>
            <a:ext cx="4281050" cy="759281"/>
          </a:xfrm>
          <a:prstGeom prst="rect">
            <a:avLst/>
          </a:prstGeom>
        </p:spPr>
        <p:txBody>
          <a:bodyPr vert="horz" anchor="ctr"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2400" dirty="0" smtClean="0">
                <a:solidFill>
                  <a:schemeClr val="tx1"/>
                </a:solidFill>
              </a:rPr>
              <a:t>почему они выглядят именно так?</a:t>
            </a:r>
            <a:endParaRPr lang="ru-RU" sz="2400" dirty="0">
              <a:solidFill>
                <a:schemeClr val="tx1"/>
              </a:solidFill>
            </a:endParaRPr>
          </a:p>
        </p:txBody>
      </p:sp>
      <p:pic>
        <p:nvPicPr>
          <p:cNvPr id="10" name="Picture 3" descr="8-15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68529" y="2571567"/>
            <a:ext cx="2616016" cy="2016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7" y="2964146"/>
            <a:ext cx="2304256" cy="25440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470277" y="5877272"/>
            <a:ext cx="3168352" cy="1008112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dirty="0" smtClean="0"/>
              <a:t>Гео-метрия</a:t>
            </a:r>
            <a:endParaRPr lang="ru-RU" dirty="0"/>
          </a:p>
        </p:txBody>
      </p:sp>
      <p:pic>
        <p:nvPicPr>
          <p:cNvPr id="14" name="Picture 3" descr="003"/>
          <p:cNvPicPr>
            <a:picLocks noChangeAspect="1" noChangeArrowheads="1"/>
          </p:cNvPicPr>
          <p:nvPr/>
        </p:nvPicPr>
        <p:blipFill>
          <a:blip r:embed="rId7">
            <a:lum bright="-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1269" y="4935736"/>
            <a:ext cx="1731392" cy="17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4"/>
          <p:cNvPicPr>
            <a:picLocks noChangeAspect="1"/>
          </p:cNvPicPr>
          <p:nvPr/>
        </p:nvPicPr>
        <p:blipFill>
          <a:blip r:embed="rId8" cstate="email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1640" y="1916832"/>
            <a:ext cx="1739960" cy="3312368"/>
          </a:xfrm>
          <a:prstGeom prst="rect">
            <a:avLst/>
          </a:prstGeom>
        </p:spPr>
      </p:pic>
      <p:sp>
        <p:nvSpPr>
          <p:cNvPr id="16" name="Title 1"/>
          <p:cNvSpPr txBox="1">
            <a:spLocks/>
          </p:cNvSpPr>
          <p:nvPr/>
        </p:nvSpPr>
        <p:spPr>
          <a:xfrm>
            <a:off x="5667609" y="5670922"/>
            <a:ext cx="3224871" cy="1102603"/>
          </a:xfrm>
          <a:prstGeom prst="rect">
            <a:avLst/>
          </a:prstGeom>
        </p:spPr>
        <p:txBody>
          <a:bodyPr vert="horz" anchor="ctr">
            <a:normAutofit fontScale="85000" lnSpcReduction="10000"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400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«триангуляция» − как измерить расстояние до недоступной точки  </a:t>
            </a:r>
            <a:endParaRPr lang="ru-RU" sz="2400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285827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8-16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52120" y="4271200"/>
            <a:ext cx="2592288" cy="2028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Эратосфен"/>
          <p:cNvPicPr>
            <a:picLocks noChangeAspect="1" noChangeArrowheads="1"/>
          </p:cNvPicPr>
          <p:nvPr/>
        </p:nvPicPr>
        <p:blipFill>
          <a:blip r:embed="rId3" cstate="email">
            <a:lum bright="-18000" contrast="5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01339" y="1268760"/>
            <a:ext cx="2195704" cy="2172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5"/>
          <p:cNvSpPr/>
          <p:nvPr/>
        </p:nvSpPr>
        <p:spPr>
          <a:xfrm>
            <a:off x="768838" y="6293947"/>
            <a:ext cx="819565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dirty="0" smtClean="0">
                <a:solidFill>
                  <a:srgbClr val="92D050"/>
                </a:solidFill>
                <a:latin typeface="+mj-lt"/>
              </a:rPr>
              <a:t>До встречи на уроках физики, геометрии и географии!</a:t>
            </a:r>
            <a:endParaRPr lang="ru-RU" sz="2200" b="1" dirty="0">
              <a:solidFill>
                <a:srgbClr val="92D050"/>
              </a:solidFill>
              <a:latin typeface="+mj-lt"/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1109775" y="5429270"/>
            <a:ext cx="3168352" cy="1080120"/>
          </a:xfrm>
        </p:spPr>
        <p:txBody>
          <a:bodyPr/>
          <a:lstStyle/>
          <a:p>
            <a:pPr algn="l"/>
            <a:r>
              <a:rPr lang="ru-RU" dirty="0" smtClean="0"/>
              <a:t>Гео-метрия</a:t>
            </a:r>
            <a:endParaRPr lang="ru-RU" dirty="0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4860032" y="1628800"/>
            <a:ext cx="3689036" cy="10661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600" dirty="0" smtClean="0"/>
              <a:t>как отметить нужное место на карте Земли?</a:t>
            </a:r>
          </a:p>
        </p:txBody>
      </p:sp>
      <p:sp>
        <p:nvSpPr>
          <p:cNvPr id="13" name="Стрелка вниз 12"/>
          <p:cNvSpPr/>
          <p:nvPr/>
        </p:nvSpPr>
        <p:spPr>
          <a:xfrm>
            <a:off x="395536" y="836711"/>
            <a:ext cx="720080" cy="545723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+mj-lt"/>
            </a:endParaRPr>
          </a:p>
        </p:txBody>
      </p:sp>
      <p:sp>
        <p:nvSpPr>
          <p:cNvPr id="14" name="Content Placeholder 2"/>
          <p:cNvSpPr>
            <a:spLocks noGrp="1"/>
          </p:cNvSpPr>
          <p:nvPr>
            <p:ph sz="half" idx="2"/>
          </p:nvPr>
        </p:nvSpPr>
        <p:spPr>
          <a:xfrm>
            <a:off x="4710962" y="357715"/>
            <a:ext cx="4038600" cy="1405060"/>
          </a:xfrm>
        </p:spPr>
        <p:txBody>
          <a:bodyPr/>
          <a:lstStyle/>
          <a:p>
            <a:pPr marL="137160" indent="0">
              <a:buNone/>
            </a:pPr>
            <a:r>
              <a:rPr lang="ru-RU" dirty="0" smtClean="0">
                <a:latin typeface="+mj-lt"/>
              </a:rPr>
              <a:t>как зафиксировать «координаты» нужного места на Земле? </a:t>
            </a:r>
            <a:endParaRPr lang="ru-RU" dirty="0">
              <a:latin typeface="+mj-lt"/>
            </a:endParaRPr>
          </a:p>
        </p:txBody>
      </p:sp>
      <p:pic>
        <p:nvPicPr>
          <p:cNvPr id="15" name="Picture 4"/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0428" y="3713418"/>
            <a:ext cx="3432316" cy="1358788"/>
          </a:xfrm>
          <a:prstGeom prst="rect">
            <a:avLst/>
          </a:prstGeom>
        </p:spPr>
      </p:pic>
      <p:sp>
        <p:nvSpPr>
          <p:cNvPr id="16" name="Rectangle 8"/>
          <p:cNvSpPr/>
          <p:nvPr/>
        </p:nvSpPr>
        <p:spPr>
          <a:xfrm>
            <a:off x="1259632" y="5229097"/>
            <a:ext cx="4392488" cy="410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226695">
              <a:lnSpc>
                <a:spcPct val="115000"/>
              </a:lnSpc>
              <a:spcAft>
                <a:spcPts val="0"/>
              </a:spcAft>
            </a:pPr>
            <a:r>
              <a:rPr lang="ru-RU" b="1" dirty="0" smtClean="0">
                <a:latin typeface="+mj-lt"/>
                <a:cs typeface="Times New Roman" panose="02020603050405020304" pitchFamily="18" charset="0"/>
              </a:rPr>
              <a:t>Измерение удаленных объектов</a:t>
            </a:r>
            <a:endParaRPr lang="ru-RU" b="1" dirty="0">
              <a:latin typeface="+mj-lt"/>
            </a:endParaRP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556682" y="0"/>
            <a:ext cx="4159333" cy="1008112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dirty="0" smtClean="0"/>
              <a:t>Гео-графия и…</a:t>
            </a:r>
            <a:endParaRPr lang="ru-RU" dirty="0"/>
          </a:p>
        </p:txBody>
      </p:sp>
      <p:sp>
        <p:nvSpPr>
          <p:cNvPr id="18" name="Content Placeholder 2"/>
          <p:cNvSpPr>
            <a:spLocks noGrp="1"/>
          </p:cNvSpPr>
          <p:nvPr>
            <p:ph sz="half" idx="2"/>
          </p:nvPr>
        </p:nvSpPr>
        <p:spPr>
          <a:xfrm>
            <a:off x="4781872" y="2672012"/>
            <a:ext cx="3917834" cy="1405060"/>
          </a:xfrm>
        </p:spPr>
        <p:txBody>
          <a:bodyPr/>
          <a:lstStyle/>
          <a:p>
            <a:pPr marL="137160" indent="0">
              <a:buNone/>
            </a:pPr>
            <a:r>
              <a:rPr lang="ru-RU" dirty="0" smtClean="0">
                <a:latin typeface="+mj-lt"/>
              </a:rPr>
              <a:t>как определить размеры Земли? </a:t>
            </a:r>
            <a:endParaRPr lang="ru-RU" dirty="0">
              <a:latin typeface="+mj-lt"/>
            </a:endParaRPr>
          </a:p>
        </p:txBody>
      </p:sp>
      <p:sp>
        <p:nvSpPr>
          <p:cNvPr id="19" name="Rectangle 8"/>
          <p:cNvSpPr/>
          <p:nvPr/>
        </p:nvSpPr>
        <p:spPr>
          <a:xfrm>
            <a:off x="5032745" y="3712254"/>
            <a:ext cx="3901182" cy="410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226695">
              <a:lnSpc>
                <a:spcPct val="115000"/>
              </a:lnSpc>
              <a:spcAft>
                <a:spcPts val="0"/>
              </a:spcAft>
            </a:pPr>
            <a:r>
              <a:rPr lang="ru-RU" b="1" dirty="0" smtClean="0">
                <a:latin typeface="+mj-lt"/>
                <a:cs typeface="Times New Roman" panose="02020603050405020304" pitchFamily="18" charset="0"/>
              </a:rPr>
              <a:t>Измерение больших расстояний</a:t>
            </a:r>
            <a:endParaRPr lang="ru-RU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71993168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332656"/>
            <a:ext cx="8964488" cy="1930400"/>
          </a:xfrm>
        </p:spPr>
        <p:txBody>
          <a:bodyPr>
            <a:noAutofit/>
          </a:bodyPr>
          <a:lstStyle/>
          <a:p>
            <a:r>
              <a:rPr lang="ru-RU" sz="3200" dirty="0" smtClean="0"/>
              <a:t>«встроенная» и итоговая диагностика готовности</a:t>
            </a:r>
            <a:br>
              <a:rPr lang="ru-RU" sz="3200" dirty="0" smtClean="0"/>
            </a:br>
            <a:r>
              <a:rPr lang="ru-RU" sz="3200" dirty="0" smtClean="0"/>
              <a:t>к изучению естественных наук</a:t>
            </a:r>
            <a:br>
              <a:rPr lang="ru-RU" sz="3200" dirty="0" smtClean="0"/>
            </a:br>
            <a:r>
              <a:rPr lang="ru-RU" sz="3200" dirty="0" smtClean="0"/>
              <a:t>(</a:t>
            </a:r>
            <a:r>
              <a:rPr lang="ru-RU" sz="3200" i="1" dirty="0" smtClean="0"/>
              <a:t>конец 5 – начало 6 класса)</a:t>
            </a:r>
            <a:r>
              <a:rPr lang="ru-RU" sz="3200" dirty="0" smtClean="0"/>
              <a:t/>
            </a:r>
            <a:br>
              <a:rPr lang="ru-RU" sz="3200" dirty="0" smtClean="0"/>
            </a:br>
            <a:endParaRPr lang="ru-RU" sz="3200" dirty="0"/>
          </a:p>
        </p:txBody>
      </p:sp>
      <p:sp>
        <p:nvSpPr>
          <p:cNvPr id="4" name="Объект 3"/>
          <p:cNvSpPr>
            <a:spLocks noGrp="1"/>
          </p:cNvSpPr>
          <p:nvPr>
            <p:ph sz="half" idx="4294967295"/>
          </p:nvPr>
        </p:nvSpPr>
        <p:spPr>
          <a:xfrm>
            <a:off x="4644008" y="2460773"/>
            <a:ext cx="4038600" cy="3992563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  <a:buFont typeface="Wingdings" panose="05000000000000000000" pitchFamily="2" charset="2"/>
              <a:buChar char="q"/>
            </a:pPr>
            <a:r>
              <a:rPr lang="ru-RU" sz="2400" dirty="0" smtClean="0">
                <a:latin typeface="+mj-lt"/>
              </a:rPr>
              <a:t>… использовать для чего? как это измерять?</a:t>
            </a:r>
          </a:p>
          <a:p>
            <a:pPr marL="137160" indent="0">
              <a:lnSpc>
                <a:spcPct val="80000"/>
              </a:lnSpc>
              <a:buNone/>
            </a:pPr>
            <a:endParaRPr lang="ru-RU" sz="2400" dirty="0">
              <a:latin typeface="+mj-lt"/>
            </a:endParaRPr>
          </a:p>
          <a:p>
            <a:pPr>
              <a:lnSpc>
                <a:spcPct val="80000"/>
              </a:lnSpc>
              <a:buFont typeface="Wingdings" panose="05000000000000000000" pitchFamily="2" charset="2"/>
              <a:buChar char="q"/>
            </a:pPr>
            <a:r>
              <a:rPr lang="ru-RU" sz="2400" dirty="0" smtClean="0">
                <a:latin typeface="+mj-lt"/>
              </a:rPr>
              <a:t>… модели чего? для чего? как это измерять?</a:t>
            </a:r>
          </a:p>
          <a:p>
            <a:pPr marL="137160" indent="0">
              <a:lnSpc>
                <a:spcPct val="80000"/>
              </a:lnSpc>
              <a:buNone/>
            </a:pPr>
            <a:endParaRPr lang="ru-RU" sz="2400" dirty="0" smtClean="0">
              <a:latin typeface="+mj-lt"/>
            </a:endParaRPr>
          </a:p>
          <a:p>
            <a:pPr>
              <a:lnSpc>
                <a:spcPct val="80000"/>
              </a:lnSpc>
              <a:buFont typeface="Wingdings" panose="05000000000000000000" pitchFamily="2" charset="2"/>
              <a:buChar char="q"/>
            </a:pPr>
            <a:r>
              <a:rPr lang="ru-RU" sz="2400" dirty="0" smtClean="0">
                <a:latin typeface="+mj-lt"/>
              </a:rPr>
              <a:t>… для чего? как это измерять?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half" idx="4294967295"/>
          </p:nvPr>
        </p:nvSpPr>
        <p:spPr>
          <a:xfrm>
            <a:off x="0" y="2460773"/>
            <a:ext cx="4038600" cy="3992563"/>
          </a:xfrm>
        </p:spPr>
        <p:txBody>
          <a:bodyPr>
            <a:normAutofit fontScale="85000" lnSpcReduction="20000"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ru-RU" dirty="0">
                <a:latin typeface="+mj-lt"/>
              </a:rPr>
              <a:t>диагностика умения использовать учебный </a:t>
            </a:r>
            <a:r>
              <a:rPr lang="ru-RU" dirty="0" smtClean="0">
                <a:latin typeface="+mj-lt"/>
              </a:rPr>
              <a:t>текст…</a:t>
            </a:r>
          </a:p>
          <a:p>
            <a:pPr marL="137160" indent="0">
              <a:buNone/>
            </a:pPr>
            <a:endParaRPr lang="ru-RU" dirty="0" smtClean="0">
              <a:latin typeface="+mj-lt"/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ru-RU" dirty="0" smtClean="0">
                <a:latin typeface="+mj-lt"/>
              </a:rPr>
              <a:t>диагностика умения строить модели…</a:t>
            </a:r>
          </a:p>
          <a:p>
            <a:pPr marL="137160" indent="0">
              <a:buNone/>
            </a:pPr>
            <a:endParaRPr lang="ru-RU" dirty="0" smtClean="0">
              <a:latin typeface="+mj-lt"/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ru-RU" dirty="0" smtClean="0">
                <a:latin typeface="+mj-lt"/>
              </a:rPr>
              <a:t>диагностика умения спланировать и провести естественнонаучный эксперимент…</a:t>
            </a:r>
            <a:endParaRPr lang="ru-RU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1132709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0"/>
          <p:cNvSpPr txBox="1">
            <a:spLocks/>
          </p:cNvSpPr>
          <p:nvPr/>
        </p:nvSpPr>
        <p:spPr>
          <a:xfrm>
            <a:off x="0" y="476672"/>
            <a:ext cx="8964488" cy="1715109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68580" tIns="34290" rIns="68580" bIns="34290" rtlCol="0" anchor="t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284400" indent="0" algn="ctr">
              <a:buNone/>
            </a:pPr>
            <a:r>
              <a:rPr lang="ru-RU" sz="3200" b="1" dirty="0">
                <a:latin typeface="+mj-lt"/>
              </a:rPr>
              <a:t>Содержание </a:t>
            </a:r>
            <a:r>
              <a:rPr lang="ru-RU" sz="3200" b="1" dirty="0" smtClean="0">
                <a:latin typeface="+mj-lt"/>
              </a:rPr>
              <a:t>курса естествознания 10-11: </a:t>
            </a:r>
            <a:r>
              <a:rPr lang="ru-RU" sz="3200" b="1" dirty="0">
                <a:latin typeface="+mj-lt"/>
              </a:rPr>
              <a:t>природа как ресурс человеческой </a:t>
            </a:r>
            <a:r>
              <a:rPr lang="ru-RU" sz="3200" b="1" dirty="0" smtClean="0">
                <a:latin typeface="+mj-lt"/>
              </a:rPr>
              <a:t>деятельности</a:t>
            </a:r>
            <a:endParaRPr lang="ru-RU" sz="3200" b="1" dirty="0">
              <a:latin typeface="+mj-lt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725413" y="2687397"/>
            <a:ext cx="7712161" cy="56086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just"/>
            <a:r>
              <a:rPr lang="ru-RU" sz="2700" b="1" dirty="0"/>
              <a:t>Природа как ресурс человеческого знания</a:t>
            </a:r>
            <a:endParaRPr lang="ru-RU" sz="2700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725412" y="3824227"/>
            <a:ext cx="7712162" cy="56086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just"/>
            <a:r>
              <a:rPr lang="ru-RU" sz="2700" b="1" dirty="0"/>
              <a:t>Природа как ресурс человеческого труда</a:t>
            </a:r>
            <a:endParaRPr lang="ru-RU" sz="2700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725412" y="5024271"/>
            <a:ext cx="7712162" cy="925009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just"/>
            <a:r>
              <a:rPr lang="ru-RU" sz="2700" b="1" dirty="0"/>
              <a:t>Природа как ресурс </a:t>
            </a:r>
            <a:r>
              <a:rPr lang="ru-RU" sz="2700" b="1" dirty="0" smtClean="0"/>
              <a:t>жизнеобеспечения человечества</a:t>
            </a:r>
            <a:endParaRPr lang="ru-RU" sz="2700" dirty="0"/>
          </a:p>
        </p:txBody>
      </p:sp>
    </p:spTree>
    <p:extLst>
      <p:ext uri="{BB962C8B-B14F-4D97-AF65-F5344CB8AC3E}">
        <p14:creationId xmlns:p14="http://schemas.microsoft.com/office/powerpoint/2010/main" val="2254500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5576" y="2052308"/>
            <a:ext cx="3312368" cy="44730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3707904" y="260648"/>
            <a:ext cx="5076056" cy="31501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dirty="0" smtClean="0"/>
              <a:t>Если нам приходится объяснять ученику, зачем ему нужна физика (химия, биология, география, литература), то мы уже опоздали на целую его жизнь…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05298613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8964488" cy="164219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400" dirty="0" smtClean="0"/>
              <a:t>природа </a:t>
            </a:r>
            <a:r>
              <a:rPr lang="ru-RU" sz="4400" dirty="0"/>
              <a:t>как </a:t>
            </a:r>
            <a:r>
              <a:rPr lang="ru-RU" sz="4400" dirty="0" smtClean="0"/>
              <a:t>ресурс</a:t>
            </a:r>
            <a:r>
              <a:rPr lang="en-US" sz="4400" dirty="0" smtClean="0"/>
              <a:t> </a:t>
            </a:r>
            <a:r>
              <a:rPr lang="ru-RU" sz="4400" dirty="0" smtClean="0"/>
              <a:t>человеческого знания:</a:t>
            </a:r>
            <a:r>
              <a:rPr lang="ru-RU" sz="4400" dirty="0"/>
              <a:t/>
            </a:r>
            <a:br>
              <a:rPr lang="ru-RU" sz="4400" dirty="0"/>
            </a:b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683568" y="1999423"/>
            <a:ext cx="7992888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ru-RU" sz="2800" dirty="0">
                <a:latin typeface="+mj-lt"/>
              </a:rPr>
              <a:t>Критерии научности в </a:t>
            </a:r>
            <a:r>
              <a:rPr lang="ru-RU" sz="2800" dirty="0" smtClean="0">
                <a:latin typeface="+mj-lt"/>
              </a:rPr>
              <a:t>естествознании</a:t>
            </a:r>
            <a:endParaRPr lang="en-US" sz="2800" dirty="0" smtClean="0">
              <a:latin typeface="+mj-lt"/>
            </a:endParaRP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ru-RU" sz="2800" dirty="0">
                <a:latin typeface="+mj-lt"/>
              </a:rPr>
              <a:t>Знания о живой и неживой природе. Науки о Земле</a:t>
            </a:r>
            <a:r>
              <a:rPr lang="ru-RU" sz="2800" dirty="0" smtClean="0">
                <a:latin typeface="+mj-lt"/>
              </a:rPr>
              <a:t>.</a:t>
            </a:r>
            <a:endParaRPr lang="en-US" sz="2800" dirty="0" smtClean="0">
              <a:latin typeface="+mj-lt"/>
            </a:endParaRP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ru-RU" sz="2800" dirty="0">
                <a:latin typeface="+mj-lt"/>
              </a:rPr>
              <a:t>Знания об устройстве и эволюции Вселенной</a:t>
            </a:r>
            <a:r>
              <a:rPr lang="ru-RU" sz="2800" dirty="0" smtClean="0">
                <a:latin typeface="+mj-lt"/>
              </a:rPr>
              <a:t>.</a:t>
            </a:r>
            <a:endParaRPr lang="en-US" sz="2800" dirty="0" smtClean="0">
              <a:latin typeface="+mj-lt"/>
            </a:endParaRP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ru-RU" sz="2800" dirty="0">
                <a:latin typeface="+mj-lt"/>
              </a:rPr>
              <a:t>Знания о строении вещества</a:t>
            </a:r>
          </a:p>
          <a:p>
            <a:pPr>
              <a:lnSpc>
                <a:spcPct val="150000"/>
              </a:lnSpc>
            </a:pPr>
            <a:endParaRPr lang="ru-RU" sz="2800" dirty="0"/>
          </a:p>
          <a:p>
            <a:pPr>
              <a:lnSpc>
                <a:spcPct val="150000"/>
              </a:lnSpc>
            </a:pPr>
            <a:endParaRPr lang="ru-RU" sz="2800" dirty="0"/>
          </a:p>
          <a:p>
            <a:pPr>
              <a:lnSpc>
                <a:spcPct val="150000"/>
              </a:lnSpc>
              <a:spcAft>
                <a:spcPts val="0"/>
              </a:spcAft>
            </a:pPr>
            <a:endParaRPr lang="ru-RU" sz="2800" dirty="0"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36541394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effectLst/>
              </a:rPr>
              <a:t>природа </a:t>
            </a:r>
            <a:r>
              <a:rPr lang="ru-RU" dirty="0">
                <a:effectLst/>
              </a:rPr>
              <a:t>как ресурс человеческого </a:t>
            </a:r>
            <a:r>
              <a:rPr lang="ru-RU" dirty="0" smtClean="0">
                <a:effectLst/>
              </a:rPr>
              <a:t>труда: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ru-RU" dirty="0" smtClean="0">
                <a:latin typeface="+mj-lt"/>
              </a:rPr>
              <a:t>Возможность получения продуктов питания</a:t>
            </a:r>
            <a:endParaRPr lang="en-US" dirty="0">
              <a:latin typeface="+mj-lt"/>
            </a:endParaRP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ru-RU" dirty="0" smtClean="0">
                <a:latin typeface="+mj-lt"/>
              </a:rPr>
              <a:t>Машиностроение. Транспорт</a:t>
            </a:r>
            <a:endParaRPr lang="en-US" dirty="0">
              <a:latin typeface="+mj-lt"/>
            </a:endParaRP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ru-RU" dirty="0" smtClean="0">
                <a:latin typeface="+mj-lt"/>
              </a:rPr>
              <a:t>Химические технологии</a:t>
            </a:r>
            <a:endParaRPr lang="en-US" dirty="0">
              <a:latin typeface="+mj-lt"/>
            </a:endParaRP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ru-RU" dirty="0" smtClean="0">
                <a:latin typeface="+mj-lt"/>
              </a:rPr>
              <a:t>Устройства и приборы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ru-RU" dirty="0" smtClean="0">
                <a:latin typeface="+mj-lt"/>
              </a:rPr>
              <a:t>Энергия и ее источники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ru-RU" dirty="0" smtClean="0">
                <a:latin typeface="+mj-lt"/>
              </a:rPr>
              <a:t>Науки о материалах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ru-RU" dirty="0" smtClean="0">
                <a:latin typeface="+mj-lt"/>
              </a:rPr>
              <a:t>Ориентирование на местности</a:t>
            </a:r>
            <a:endParaRPr lang="ru-RU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87757496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effectLst/>
              </a:rPr>
              <a:t>природа </a:t>
            </a:r>
            <a:r>
              <a:rPr lang="ru-RU" dirty="0">
                <a:effectLst/>
              </a:rPr>
              <a:t>как ресурс </a:t>
            </a:r>
            <a:r>
              <a:rPr lang="ru-RU" dirty="0" smtClean="0">
                <a:effectLst/>
              </a:rPr>
              <a:t>жизнеобеспечения человека: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744176"/>
            <a:ext cx="8229600" cy="4709160"/>
          </a:xfrm>
        </p:spPr>
        <p:txBody>
          <a:bodyPr>
            <a:normAutofit/>
          </a:bodyPr>
          <a:lstStyle/>
          <a:p>
            <a:pPr marL="457200" indent="-457200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ru-RU" dirty="0" smtClean="0">
                <a:latin typeface="+mj-lt"/>
              </a:rPr>
              <a:t>Жизнеспособность живых организмов</a:t>
            </a:r>
            <a:endParaRPr lang="en-US" dirty="0">
              <a:latin typeface="+mj-lt"/>
            </a:endParaRP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ru-RU" dirty="0" smtClean="0">
                <a:latin typeface="+mj-lt"/>
              </a:rPr>
              <a:t>Условия жизнедеятельности человека</a:t>
            </a:r>
            <a:endParaRPr lang="en-US" dirty="0">
              <a:latin typeface="+mj-lt"/>
            </a:endParaRP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ru-RU" dirty="0" smtClean="0">
                <a:latin typeface="+mj-lt"/>
              </a:rPr>
              <a:t>Природа как ресурс развития цивилизации</a:t>
            </a:r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2609099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User\Dropbox\5 Природовед 20 июня\Природ.-фото\IMG_117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6715" y="908720"/>
            <a:ext cx="7031669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539552" y="559836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/>
              <a:t>Благодарим за внимание!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626284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51920" y="2492896"/>
            <a:ext cx="4896544" cy="3672408"/>
          </a:xfrm>
        </p:spPr>
        <p:txBody>
          <a:bodyPr>
            <a:normAutofit/>
          </a:bodyPr>
          <a:lstStyle/>
          <a:p>
            <a:pPr algn="l"/>
            <a:r>
              <a:rPr lang="ru-RU" sz="2800" dirty="0" smtClean="0"/>
              <a:t>Что нужно сделать для того, чтобы «основной» предметный курс не выглядел для ребенка как ответ на «незаданные вопросы»?</a:t>
            </a:r>
            <a:endParaRPr lang="ru-RU" sz="28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178" t="10352" r="8681" b="21734"/>
          <a:stretch/>
        </p:blipFill>
        <p:spPr bwMode="auto">
          <a:xfrm>
            <a:off x="539552" y="548680"/>
            <a:ext cx="3168352" cy="39580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92283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-27384"/>
            <a:ext cx="5770984" cy="1080120"/>
          </a:xfrm>
        </p:spPr>
        <p:txBody>
          <a:bodyPr>
            <a:normAutofit fontScale="90000"/>
          </a:bodyPr>
          <a:lstStyle/>
          <a:p>
            <a:pPr algn="l"/>
            <a:r>
              <a:rPr lang="ru-RU" sz="2800" dirty="0" smtClean="0"/>
              <a:t>Пропедевтический курс естественных наук: где будут поставлены те вопросы…</a:t>
            </a:r>
            <a:endParaRPr lang="ru-RU" sz="2800" dirty="0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323528" y="6129300"/>
            <a:ext cx="8435280" cy="6120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dirty="0" smtClean="0"/>
              <a:t>… ответы к которым найдутся в «основных» курсах…</a:t>
            </a:r>
            <a:endParaRPr lang="ru-RU" sz="2800" dirty="0"/>
          </a:p>
        </p:txBody>
      </p:sp>
      <p:pic>
        <p:nvPicPr>
          <p:cNvPr id="2051" name="Picture 3" descr="C:\Users\SKhrebtova\Downloads\DSCF2305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099"/>
          <a:stretch/>
        </p:blipFill>
        <p:spPr bwMode="auto">
          <a:xfrm>
            <a:off x="290262" y="3646302"/>
            <a:ext cx="2810815" cy="2482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SKhrebtova\Downloads\DSCF2281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3003" r="11695"/>
          <a:stretch/>
        </p:blipFill>
        <p:spPr bwMode="auto">
          <a:xfrm>
            <a:off x="323528" y="1268760"/>
            <a:ext cx="2777549" cy="2052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SKhrebtova\Downloads\DSCF2301.JP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451" t="33758"/>
          <a:stretch/>
        </p:blipFill>
        <p:spPr bwMode="auto">
          <a:xfrm>
            <a:off x="6513514" y="260648"/>
            <a:ext cx="2310920" cy="2358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SKhrebtova\Downloads\DSCF2302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86792" y="1810098"/>
            <a:ext cx="2754306" cy="3672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Объект 7"/>
          <p:cNvPicPr>
            <a:picLocks noGrp="1" noChangeAspect="1"/>
          </p:cNvPicPr>
          <p:nvPr>
            <p:ph sz="half" idx="4294967295"/>
          </p:nvPr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581277" y="3041562"/>
            <a:ext cx="2310919" cy="3081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995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786210"/>
          </a:xfrm>
        </p:spPr>
        <p:txBody>
          <a:bodyPr>
            <a:normAutofit fontScale="90000"/>
          </a:bodyPr>
          <a:lstStyle/>
          <a:p>
            <a:r>
              <a:rPr lang="ru-RU" altLang="ru-RU" sz="4400" dirty="0"/>
              <a:t>задачи пропедевтического курса</a:t>
            </a:r>
            <a:br>
              <a:rPr lang="ru-RU" altLang="ru-RU" sz="4400" dirty="0"/>
            </a:br>
            <a:endParaRPr lang="ru-RU" dirty="0"/>
          </a:p>
        </p:txBody>
      </p:sp>
      <p:sp>
        <p:nvSpPr>
          <p:cNvPr id="181250" name="Rectangle 2"/>
          <p:cNvSpPr>
            <a:spLocks noGrp="1" noChangeArrowheads="1"/>
          </p:cNvSpPr>
          <p:nvPr>
            <p:ph idx="1"/>
          </p:nvPr>
        </p:nvSpPr>
        <p:spPr>
          <a:xfrm>
            <a:off x="539552" y="1196752"/>
            <a:ext cx="8229600" cy="5400600"/>
          </a:xfrm>
        </p:spPr>
        <p:txBody>
          <a:bodyPr>
            <a:normAutofit/>
          </a:bodyPr>
          <a:lstStyle/>
          <a:p>
            <a:pPr algn="ctr" eaLnBrk="1" hangingPunct="1">
              <a:buFontTx/>
              <a:buNone/>
            </a:pPr>
            <a:r>
              <a:rPr lang="ru-RU" altLang="ru-RU" sz="4000" b="1" dirty="0" smtClean="0"/>
              <a:t> </a:t>
            </a:r>
          </a:p>
          <a:p>
            <a:pPr marL="571500" indent="-571500">
              <a:lnSpc>
                <a:spcPct val="120000"/>
              </a:lnSpc>
              <a:spcAft>
                <a:spcPts val="2400"/>
              </a:spcAft>
              <a:buFont typeface="Wingdings" panose="05000000000000000000" pitchFamily="2" charset="2"/>
              <a:buChar char="q"/>
            </a:pPr>
            <a:r>
              <a:rPr lang="ru-RU" dirty="0">
                <a:latin typeface="+mj-lt"/>
              </a:rPr>
              <a:t>освоение знаний в контексте их возникновения и развития в деятельности человека </a:t>
            </a:r>
          </a:p>
          <a:p>
            <a:pPr marL="571500" indent="-571500">
              <a:lnSpc>
                <a:spcPct val="120000"/>
              </a:lnSpc>
              <a:buFont typeface="Wingdings" panose="05000000000000000000" pitchFamily="2" charset="2"/>
              <a:buChar char="q"/>
            </a:pPr>
            <a:r>
              <a:rPr lang="ru-RU" dirty="0">
                <a:latin typeface="+mj-lt"/>
              </a:rPr>
              <a:t> применение их в качестве </a:t>
            </a:r>
            <a:r>
              <a:rPr lang="ru-RU" dirty="0" smtClean="0">
                <a:latin typeface="+mj-lt"/>
              </a:rPr>
              <a:t>регулирующих </a:t>
            </a:r>
            <a:r>
              <a:rPr lang="ru-RU" dirty="0">
                <a:latin typeface="+mj-lt"/>
              </a:rPr>
              <a:t>собственную </a:t>
            </a:r>
            <a:r>
              <a:rPr lang="ru-RU" dirty="0" smtClean="0">
                <a:latin typeface="+mj-lt"/>
              </a:rPr>
              <a:t>предметно-практическую </a:t>
            </a:r>
            <a:r>
              <a:rPr lang="ru-RU" dirty="0">
                <a:latin typeface="+mj-lt"/>
              </a:rPr>
              <a:t>деятельность </a:t>
            </a:r>
          </a:p>
        </p:txBody>
      </p:sp>
    </p:spTree>
    <p:extLst>
      <p:ext uri="{BB962C8B-B14F-4D97-AF65-F5344CB8AC3E}">
        <p14:creationId xmlns:p14="http://schemas.microsoft.com/office/powerpoint/2010/main" val="3800653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email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616" t="20357" r="2686" b="8886"/>
          <a:stretch/>
        </p:blipFill>
        <p:spPr bwMode="auto">
          <a:xfrm>
            <a:off x="-8317" y="885906"/>
            <a:ext cx="9144000" cy="5832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 descr="C:\Users\Светлана\Dropbox\5 Природовед 20 июня\Природ.-фото\DSCF0838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4509120"/>
            <a:ext cx="1350150" cy="18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3817"/>
          <a:stretch/>
        </p:blipFill>
        <p:spPr bwMode="auto">
          <a:xfrm>
            <a:off x="1403648" y="1052736"/>
            <a:ext cx="1460008" cy="11862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165174" y="188640"/>
            <a:ext cx="8820472" cy="1008112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dirty="0" smtClean="0"/>
              <a:t>три </a:t>
            </a:r>
            <a:r>
              <a:rPr lang="ru-RU" sz="3200" dirty="0"/>
              <a:t>«кита» </a:t>
            </a:r>
            <a:r>
              <a:rPr lang="ru-RU" sz="3200" dirty="0" smtClean="0"/>
              <a:t>природоведения</a:t>
            </a:r>
            <a:endParaRPr lang="ru-RU" sz="3200" dirty="0">
              <a:cs typeface="Times New Roman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065"/>
          <a:stretch/>
        </p:blipFill>
        <p:spPr bwMode="auto">
          <a:xfrm>
            <a:off x="7295536" y="3284984"/>
            <a:ext cx="1690110" cy="10344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2867220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2814</TotalTime>
  <Words>1918</Words>
  <Application>Microsoft Office PowerPoint</Application>
  <PresentationFormat>Экран (4:3)</PresentationFormat>
  <Paragraphs>289</Paragraphs>
  <Slides>53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53</vt:i4>
      </vt:variant>
    </vt:vector>
  </HeadingPairs>
  <TitlesOfParts>
    <vt:vector size="63" baseType="lpstr">
      <vt:lpstr>Arial</vt:lpstr>
      <vt:lpstr>Book Antiqua</vt:lpstr>
      <vt:lpstr>Calibri</vt:lpstr>
      <vt:lpstr>Lucida Sans</vt:lpstr>
      <vt:lpstr>Symbol</vt:lpstr>
      <vt:lpstr>Times New Roman</vt:lpstr>
      <vt:lpstr>Wingdings</vt:lpstr>
      <vt:lpstr>Wingdings 2</vt:lpstr>
      <vt:lpstr>Wingdings 3</vt:lpstr>
      <vt:lpstr>Апекс</vt:lpstr>
      <vt:lpstr>Презентация PowerPoint</vt:lpstr>
      <vt:lpstr>Структура непрерывного естественнонаучного школьного образования</vt:lpstr>
      <vt:lpstr>Психолого-педагогические основания разработки содержания естественнонаучного образования  </vt:lpstr>
      <vt:lpstr>Презентация PowerPoint</vt:lpstr>
      <vt:lpstr>Презентация PowerPoint</vt:lpstr>
      <vt:lpstr>Что нужно сделать для того, чтобы «основной» предметный курс не выглядел для ребенка как ответ на «незаданные вопросы»?</vt:lpstr>
      <vt:lpstr>Пропедевтический курс естественных наук: где будут поставлены те вопросы…</vt:lpstr>
      <vt:lpstr>задачи пропедевтического курса </vt:lpstr>
      <vt:lpstr>Презентация PowerPoint</vt:lpstr>
      <vt:lpstr>Что и на каком основании попало в научное рассмотрение?</vt:lpstr>
      <vt:lpstr>Презентация PowerPoint</vt:lpstr>
      <vt:lpstr>Содержание курса</vt:lpstr>
      <vt:lpstr>Презентация PowerPoint</vt:lpstr>
      <vt:lpstr>Презентация PowerPoint</vt:lpstr>
      <vt:lpstr>Начало содержательных линий предмета «Физика»</vt:lpstr>
      <vt:lpstr>Начало содержательных линий предмета «Химия»</vt:lpstr>
      <vt:lpstr>Начало содержательных линий предмета «Биология»</vt:lpstr>
      <vt:lpstr>Начало содержательных линий предмета «География»</vt:lpstr>
      <vt:lpstr>Интеграция с другими предметными областями</vt:lpstr>
      <vt:lpstr>Развитие понятийной линии содержания</vt:lpstr>
      <vt:lpstr>Модельные средства освоения контекста техник и технологий</vt:lpstr>
      <vt:lpstr>«Выходная» диагностика</vt:lpstr>
      <vt:lpstr>Презентация PowerPoint</vt:lpstr>
      <vt:lpstr>Презентация PowerPoint</vt:lpstr>
      <vt:lpstr>Линии развития содержания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«каменный клей»:</vt:lpstr>
      <vt:lpstr>Презентация PowerPoint</vt:lpstr>
      <vt:lpstr>Презентация PowerPoint</vt:lpstr>
      <vt:lpstr>«дикие и домашние»</vt:lpstr>
      <vt:lpstr>Как поднять груз больше собственного веса?</vt:lpstr>
      <vt:lpstr>Презентация PowerPoint</vt:lpstr>
      <vt:lpstr>Для чего изогнут лук? Нельзя ли просто взять тетиву подлиннее?</vt:lpstr>
      <vt:lpstr>Презентация PowerPoint</vt:lpstr>
      <vt:lpstr>Презентация PowerPoint</vt:lpstr>
      <vt:lpstr>какой «линейкой» следует измерять температуру? </vt:lpstr>
      <vt:lpstr>Помощники путешественника</vt:lpstr>
      <vt:lpstr>Честно ли размечены земельные участки? </vt:lpstr>
      <vt:lpstr>Презентация PowerPoint</vt:lpstr>
      <vt:lpstr>О чем расскажут старые карты?</vt:lpstr>
      <vt:lpstr>Гео-метрия</vt:lpstr>
      <vt:lpstr>«встроенная» и итоговая диагностика готовности к изучению естественных наук (конец 5 – начало 6 класса) </vt:lpstr>
      <vt:lpstr>Презентация PowerPoint</vt:lpstr>
      <vt:lpstr>природа как ресурс человеческого знания: </vt:lpstr>
      <vt:lpstr>природа как ресурс человеческого труда:</vt:lpstr>
      <vt:lpstr>природа как ресурс жизнеобеспечения человека: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Моделирование как составляющая учебной деятельности в основной школе (природоведение: 5 класс)</dc:title>
  <dc:creator>Светлана</dc:creator>
  <cp:lastModifiedBy>Пользователь Windows</cp:lastModifiedBy>
  <cp:revision>306</cp:revision>
  <dcterms:created xsi:type="dcterms:W3CDTF">2012-11-16T18:31:52Z</dcterms:created>
  <dcterms:modified xsi:type="dcterms:W3CDTF">2017-08-29T12:03:59Z</dcterms:modified>
</cp:coreProperties>
</file>