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2" r:id="rId5"/>
    <p:sldId id="258" r:id="rId6"/>
    <p:sldId id="259" r:id="rId7"/>
    <p:sldId id="261" r:id="rId8"/>
    <p:sldId id="278" r:id="rId9"/>
    <p:sldId id="271" r:id="rId10"/>
    <p:sldId id="272" r:id="rId11"/>
    <p:sldId id="273" r:id="rId12"/>
    <p:sldId id="277" r:id="rId13"/>
    <p:sldId id="275" r:id="rId14"/>
    <p:sldId id="26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008112"/>
          </a:xfrm>
        </p:spPr>
        <p:txBody>
          <a:bodyPr/>
          <a:lstStyle/>
          <a:p>
            <a:pPr algn="r"/>
            <a:r>
              <a:rPr lang="ru-RU" dirty="0" smtClean="0"/>
              <a:t>Урок русского языка в 5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Презентацию подготовила</a:t>
            </a:r>
          </a:p>
          <a:p>
            <a:pPr algn="r"/>
            <a:r>
              <a:rPr lang="ru-RU" dirty="0" smtClean="0"/>
              <a:t>учитель русского языка и литературы</a:t>
            </a:r>
          </a:p>
          <a:p>
            <a:pPr algn="r"/>
            <a:r>
              <a:rPr lang="ru-RU" dirty="0" smtClean="0"/>
              <a:t>Сахнова Е.Б.</a:t>
            </a:r>
            <a:endParaRPr lang="ru-RU" dirty="0"/>
          </a:p>
        </p:txBody>
      </p:sp>
      <p:pic>
        <p:nvPicPr>
          <p:cNvPr id="8194" name="Picture 2" descr="http://isisoy.biz/pics/57c5152523f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4424171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66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1324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 березк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i="1" dirty="0" smtClean="0">
                <a:solidFill>
                  <a:srgbClr val="00B050"/>
                </a:solidFill>
              </a:rPr>
              <a:t>1 </a:t>
            </a:r>
            <a:r>
              <a:rPr lang="ru-RU" i="1" dirty="0" err="1" smtClean="0">
                <a:solidFill>
                  <a:srgbClr val="00B050"/>
                </a:solidFill>
              </a:rPr>
              <a:t>скл</a:t>
            </a:r>
            <a:r>
              <a:rPr lang="ru-RU" i="1" dirty="0" smtClean="0">
                <a:solidFill>
                  <a:srgbClr val="00B050"/>
                </a:solidFill>
              </a:rPr>
              <a:t>. Р.п.)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березк</a:t>
            </a:r>
            <a:r>
              <a:rPr lang="ru-RU" dirty="0" smtClean="0">
                <a:solidFill>
                  <a:srgbClr val="00B050"/>
                </a:solidFill>
              </a:rPr>
              <a:t>Е </a:t>
            </a:r>
            <a:r>
              <a:rPr lang="ru-RU" i="1" dirty="0" smtClean="0">
                <a:solidFill>
                  <a:srgbClr val="00B050"/>
                </a:solidFill>
              </a:rPr>
              <a:t>(1 </a:t>
            </a:r>
            <a:r>
              <a:rPr lang="ru-RU" i="1" dirty="0" err="1" smtClean="0">
                <a:solidFill>
                  <a:srgbClr val="00B050"/>
                </a:solidFill>
              </a:rPr>
              <a:t>скл</a:t>
            </a:r>
            <a:r>
              <a:rPr lang="ru-RU" i="1" dirty="0" smtClean="0">
                <a:solidFill>
                  <a:srgbClr val="00B050"/>
                </a:solidFill>
              </a:rPr>
              <a:t>. Д.п.)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тянутся тонкие нити прелестной паутины.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3546" y="2132856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masha-imedved.ru/uploads/posts/2013-09/1379726667_2-rodstven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477133" cy="5472608"/>
          </a:xfrm>
          <a:prstGeom prst="rect">
            <a:avLst/>
          </a:prstGeom>
          <a:noFill/>
        </p:spPr>
      </p:pic>
      <p:pic>
        <p:nvPicPr>
          <p:cNvPr id="25604" name="Picture 4" descr="https://pixabay.com/static/uploads/photo/2014/04/02/10/56/cloud-304979__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1" y="260648"/>
            <a:ext cx="3960439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105273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Спасибо ВАМ, друзья!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Упражнение 100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ряд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Выйти к лесной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опушк</a:t>
            </a:r>
            <a:r>
              <a:rPr lang="ru-RU" sz="2000" dirty="0" err="1" smtClean="0">
                <a:solidFill>
                  <a:srgbClr val="00B050"/>
                </a:solidFill>
              </a:rPr>
              <a:t>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(1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., Д.п.)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Расположились на небольшой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полян</a:t>
            </a:r>
            <a:r>
              <a:rPr lang="ru-RU" sz="2000" dirty="0" err="1" smtClean="0">
                <a:solidFill>
                  <a:srgbClr val="00B050"/>
                </a:solidFill>
              </a:rPr>
              <a:t>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(1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., П.п.)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Край березовой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рощ</a:t>
            </a:r>
            <a:r>
              <a:rPr lang="ru-RU" sz="2000" dirty="0" err="1" smtClean="0">
                <a:solidFill>
                  <a:srgbClr val="00B05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(1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., Р.п.)</a:t>
            </a:r>
          </a:p>
          <a:p>
            <a:endParaRPr lang="ru-RU" sz="2000" dirty="0" smtClean="0"/>
          </a:p>
          <a:p>
            <a:r>
              <a:rPr lang="ru-RU" sz="2000" b="1" dirty="0" smtClean="0"/>
              <a:t>2 ряд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Нигде нет настоящей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тен</a:t>
            </a:r>
            <a:r>
              <a:rPr lang="ru-RU" sz="2000" dirty="0" err="1" smtClean="0">
                <a:solidFill>
                  <a:srgbClr val="00B05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(3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., Р.п.)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Скрываться в буйной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поросл</a:t>
            </a:r>
            <a:r>
              <a:rPr lang="ru-RU" sz="2000" dirty="0" err="1" smtClean="0">
                <a:solidFill>
                  <a:srgbClr val="00B05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трав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(3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 , Р.п.)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Запах горькой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полын</a:t>
            </a:r>
            <a:r>
              <a:rPr lang="ru-RU" sz="2000" dirty="0" err="1" smtClean="0">
                <a:solidFill>
                  <a:srgbClr val="00B050"/>
                </a:solidFill>
              </a:rPr>
              <a:t>И</a:t>
            </a:r>
            <a:r>
              <a:rPr lang="ru-RU" sz="2000" dirty="0" smtClean="0">
                <a:solidFill>
                  <a:srgbClr val="00B050"/>
                </a:solidFill>
              </a:rPr>
              <a:t> (3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 Р.п.)</a:t>
            </a:r>
          </a:p>
          <a:p>
            <a:endParaRPr lang="ru-RU" sz="2000" dirty="0" smtClean="0"/>
          </a:p>
          <a:p>
            <a:r>
              <a:rPr lang="ru-RU" sz="2000" b="1" dirty="0" smtClean="0"/>
              <a:t>3 ряд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Играют в пышной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зелен</a:t>
            </a:r>
            <a:r>
              <a:rPr lang="ru-RU" sz="2000" dirty="0" err="1" smtClean="0">
                <a:solidFill>
                  <a:srgbClr val="00B05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трав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(3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., П.п.)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Купаются в солнечной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блеск</a:t>
            </a:r>
            <a:r>
              <a:rPr lang="ru-RU" sz="2000" dirty="0" err="1" smtClean="0">
                <a:solidFill>
                  <a:srgbClr val="00B050"/>
                </a:solidFill>
              </a:rPr>
              <a:t>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(2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., П.п.)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Удивительно радостно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сердц</a:t>
            </a:r>
            <a:r>
              <a:rPr lang="ru-RU" sz="2000" dirty="0" err="1" smtClean="0">
                <a:solidFill>
                  <a:srgbClr val="00B050"/>
                </a:solidFill>
              </a:rPr>
              <a:t>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(2 </a:t>
            </a:r>
            <a:r>
              <a:rPr lang="ru-RU" sz="2000" dirty="0" err="1" smtClean="0">
                <a:solidFill>
                  <a:srgbClr val="00B050"/>
                </a:solidFill>
              </a:rPr>
              <a:t>скл</a:t>
            </a:r>
            <a:r>
              <a:rPr lang="ru-RU" sz="2000" dirty="0" smtClean="0">
                <a:solidFill>
                  <a:srgbClr val="00B050"/>
                </a:solidFill>
              </a:rPr>
              <a:t>., П.п.)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Сегодня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уроке я понял…</a:t>
            </a:r>
          </a:p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Самым сложным мне показалось задание…</a:t>
            </a:r>
          </a:p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Самым легким мне показалось задание…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6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36712"/>
            <a:ext cx="2520280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§ 20, упр. 101</a:t>
            </a:r>
            <a:endParaRPr lang="ru-RU" dirty="0"/>
          </a:p>
        </p:txBody>
      </p:sp>
      <p:pic>
        <p:nvPicPr>
          <p:cNvPr id="1026" name="Picture 2" descr="http://krasnoyarsk.freeadsin.ru/content/root/users/2012/20120130/u107063/offers/201201/f20120130192046-1d61a43129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576064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11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Упражнение 101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Образец: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Ездили к тетк</a:t>
            </a:r>
            <a:r>
              <a:rPr lang="ru-RU" sz="3600" dirty="0" smtClean="0">
                <a:solidFill>
                  <a:srgbClr val="00B050"/>
                </a:solidFill>
              </a:rPr>
              <a:t>е (1 </a:t>
            </a:r>
            <a:r>
              <a:rPr lang="ru-RU" sz="3600" dirty="0" err="1" smtClean="0">
                <a:solidFill>
                  <a:srgbClr val="00B050"/>
                </a:solidFill>
              </a:rPr>
              <a:t>скл</a:t>
            </a:r>
            <a:r>
              <a:rPr lang="ru-RU" sz="3600" dirty="0" smtClean="0">
                <a:solidFill>
                  <a:srgbClr val="00B050"/>
                </a:solidFill>
              </a:rPr>
              <a:t>., Д.п.)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1324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От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i="1" u="sng" dirty="0" err="1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ре</a:t>
            </a:r>
            <a:r>
              <a:rPr lang="ru-RU" i="1" u="sng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.. к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березк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.. тяну</a:t>
            </a: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</a:rPr>
              <a:t>тся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тонкие нити пр</a:t>
            </a: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лес</a:t>
            </a: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ной паутины.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3546" y="2132856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avatanplus.com/files/resources/original/57756a02ac7d9155a2a61a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4876347" cy="4221088"/>
          </a:xfrm>
          <a:prstGeom prst="rect">
            <a:avLst/>
          </a:prstGeom>
          <a:noFill/>
        </p:spPr>
      </p:pic>
      <p:pic>
        <p:nvPicPr>
          <p:cNvPr id="21510" name="Picture 6" descr="http://img-fotki.yandex.ru/get/9068/16969765.1b7/0_87b95_a76b8a22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0500"/>
            <a:ext cx="1971675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62068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 березкИ к березкИ</a:t>
            </a:r>
          </a:p>
          <a:p>
            <a:pPr algn="ctr"/>
            <a:r>
              <a:rPr lang="ru-RU" sz="2000" dirty="0" smtClean="0"/>
              <a:t>От березкЕ к березкЕ</a:t>
            </a:r>
          </a:p>
          <a:p>
            <a:pPr algn="ctr"/>
            <a:r>
              <a:rPr lang="ru-RU" sz="2000" dirty="0" smtClean="0"/>
              <a:t>От березкЕ к березкИ</a:t>
            </a:r>
          </a:p>
          <a:p>
            <a:pPr algn="ctr"/>
            <a:r>
              <a:rPr lang="ru-RU" sz="2000" dirty="0" smtClean="0"/>
              <a:t>От </a:t>
            </a:r>
            <a:r>
              <a:rPr lang="ru-RU" sz="2000" dirty="0" err="1" smtClean="0"/>
              <a:t>березкИ</a:t>
            </a:r>
            <a:r>
              <a:rPr lang="ru-RU" sz="2000" dirty="0" smtClean="0"/>
              <a:t> к березкЕ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692696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Как выбрать гласную в окончании существительного: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Склонение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Падеж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Выбор окончания –Е или -И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amamultik.ru/masha_b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92696"/>
            <a:ext cx="3312368" cy="5702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6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23007797"/>
              </p:ext>
            </p:extLst>
          </p:nvPr>
        </p:nvGraphicFramePr>
        <p:xfrm>
          <a:off x="539551" y="3429000"/>
          <a:ext cx="7488833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2496017"/>
                <a:gridCol w="2496017"/>
                <a:gridCol w="2496799"/>
              </a:tblGrid>
              <a:tr h="6840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склонение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склонение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склонение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85786" y="214290"/>
            <a:ext cx="777686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cap="none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cap="none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Распределите слова в 3 колонки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типам склонения. </a:t>
            </a:r>
            <a:b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cap="none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cap="none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Calibri"/>
              </a:rPr>
              <a:t>Река, степь, село, </a:t>
            </a:r>
            <a:r>
              <a:rPr lang="ru-RU" sz="3200" dirty="0" err="1" smtClean="0">
                <a:solidFill>
                  <a:schemeClr val="tx1"/>
                </a:solidFill>
                <a:latin typeface="Times New Roman"/>
                <a:ea typeface="Calibri"/>
              </a:rPr>
              <a:t>мишка,озеро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Calibri"/>
              </a:rPr>
              <a:t> ,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Calibri"/>
              </a:rPr>
              <a:t>тетрадь, тетрадка, медведь, ночь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3869" y="2967335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0_ab457_106acad7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04665"/>
            <a:ext cx="2333733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02234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Распределите слова в 3 колонки 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типам склонения.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788683"/>
              </p:ext>
            </p:extLst>
          </p:nvPr>
        </p:nvGraphicFramePr>
        <p:xfrm>
          <a:off x="539554" y="2492896"/>
          <a:ext cx="7776861" cy="3096344"/>
        </p:xfrm>
        <a:graphic>
          <a:graphicData uri="http://schemas.openxmlformats.org/drawingml/2006/table">
            <a:tbl>
              <a:tblPr/>
              <a:tblGrid>
                <a:gridCol w="2600780"/>
                <a:gridCol w="2571786"/>
                <a:gridCol w="2604295"/>
              </a:tblGrid>
              <a:tr h="774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4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скл</a:t>
                      </a:r>
                      <a:r>
                        <a:rPr lang="ru-RU" sz="4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скл.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скл.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река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степь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мишка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озеро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ночь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тетрадка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медведь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тетрадь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http://www.youloveit.ru/uploads/gallery/main/613/masha_bear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304255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51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5313924"/>
              </p:ext>
            </p:extLst>
          </p:nvPr>
        </p:nvGraphicFramePr>
        <p:xfrm>
          <a:off x="683569" y="1124744"/>
          <a:ext cx="7488830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621"/>
                <a:gridCol w="1872403"/>
                <a:gridCol w="1872403"/>
                <a:gridCol w="1872403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Падежи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1-е </a:t>
                      </a:r>
                      <a:r>
                        <a:rPr lang="ru-RU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</a:t>
                      </a: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2-е скл.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3-е скл.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Д.п.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П.п.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Е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-Е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-И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2525" y="354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 6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692696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Как выбрать гласную в окончании существительного: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Склонение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Падеж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Выбор окончания –Е или -И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amamultik.ru/masha_b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92696"/>
            <a:ext cx="3312368" cy="5702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6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1324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От </a:t>
            </a:r>
            <a:r>
              <a:rPr lang="ru-RU" sz="3100" dirty="0" err="1" smtClean="0">
                <a:solidFill>
                  <a:schemeClr val="tx1"/>
                </a:solidFill>
              </a:rPr>
              <a:t>березк</a:t>
            </a:r>
            <a:r>
              <a:rPr lang="ru-RU" sz="3100" dirty="0" smtClean="0">
                <a:solidFill>
                  <a:schemeClr val="tx1"/>
                </a:solidFill>
              </a:rPr>
              <a:t>.. к </a:t>
            </a:r>
            <a:r>
              <a:rPr lang="ru-RU" sz="3100" dirty="0" err="1" smtClean="0">
                <a:solidFill>
                  <a:schemeClr val="tx1"/>
                </a:solidFill>
              </a:rPr>
              <a:t>березк</a:t>
            </a:r>
            <a:r>
              <a:rPr lang="ru-RU" sz="3100" dirty="0" smtClean="0">
                <a:solidFill>
                  <a:schemeClr val="tx1"/>
                </a:solidFill>
              </a:rPr>
              <a:t>.. тянутся тонкие нити прелестной паутины.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3546" y="2132856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529</TotalTime>
  <Words>266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Урок русского языка в 5 классе</vt:lpstr>
      <vt:lpstr> От березк.. к березк.. тянутся тонкие нити прелестной паутины. </vt:lpstr>
      <vt:lpstr>Слайд 3</vt:lpstr>
      <vt:lpstr>Слайд 4</vt:lpstr>
      <vt:lpstr>   Задание 1  Распределите слова в 3 колонки по типам склонения.     Река, степь, село, мишка,озеро , тетрадь, тетрадка, медведь, ночь </vt:lpstr>
      <vt:lpstr>Задание 1  Распределите слова в 3 колонки  по типам склонения. </vt:lpstr>
      <vt:lpstr>Слайд 7</vt:lpstr>
      <vt:lpstr>Слайд 8</vt:lpstr>
      <vt:lpstr> От березк.. к березк.. тянутся тонкие нити прелестной паутины. </vt:lpstr>
      <vt:lpstr>   От березкИ (1 скл. Р.п.) к березкЕ (1 скл. Д.п.)  тянутся тонкие нити прелестной паутины. </vt:lpstr>
      <vt:lpstr>Слайд 11</vt:lpstr>
      <vt:lpstr>Слайд 12</vt:lpstr>
      <vt:lpstr>Рефлексия</vt:lpstr>
      <vt:lpstr>Домашнее задание:  § 20, упр. 101</vt:lpstr>
      <vt:lpstr>Упражнение 101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5 классе</dc:title>
  <dc:creator>лицей 15</dc:creator>
  <cp:lastModifiedBy>Евгения Сахнова</cp:lastModifiedBy>
  <cp:revision>39</cp:revision>
  <dcterms:created xsi:type="dcterms:W3CDTF">2016-10-06T10:38:49Z</dcterms:created>
  <dcterms:modified xsi:type="dcterms:W3CDTF">2016-11-27T12:20:48Z</dcterms:modified>
</cp:coreProperties>
</file>